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7" r:id="rId2"/>
    <p:sldId id="268" r:id="rId3"/>
    <p:sldId id="273" r:id="rId4"/>
    <p:sldId id="258" r:id="rId5"/>
    <p:sldId id="260" r:id="rId6"/>
    <p:sldId id="261" r:id="rId7"/>
    <p:sldId id="266" r:id="rId8"/>
    <p:sldId id="269" r:id="rId9"/>
    <p:sldId id="272" r:id="rId10"/>
    <p:sldId id="274" r:id="rId11"/>
    <p:sldId id="275" r:id="rId12"/>
    <p:sldId id="27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225E"/>
    <a:srgbClr val="2109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91" autoAdjust="0"/>
    <p:restoredTop sz="94660"/>
  </p:normalViewPr>
  <p:slideViewPr>
    <p:cSldViewPr snapToGrid="0">
      <p:cViewPr varScale="1">
        <p:scale>
          <a:sx n="57" d="100"/>
          <a:sy n="57" d="100"/>
        </p:scale>
        <p:origin x="54" y="3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EF85C8-E362-4543-BE16-7A25EB476C7E}" type="datetimeFigureOut">
              <a:rPr lang="en-US" smtClean="0"/>
              <a:t>8/22/2021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5AFB49-E88F-4090-B21A-4D853E9E3F2B}" type="slidenum">
              <a:rPr lang="en-US" smtClean="0"/>
              <a:t>‹#›</a:t>
            </a:fld>
            <a:endParaRPr lang="en-US"/>
          </a:p>
        </p:txBody>
      </p:sp>
    </p:spTree>
    <p:extLst>
      <p:ext uri="{BB962C8B-B14F-4D97-AF65-F5344CB8AC3E}">
        <p14:creationId xmlns:p14="http://schemas.microsoft.com/office/powerpoint/2010/main" val="10451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5AFB49-E88F-4090-B21A-4D853E9E3F2B}" type="slidenum">
              <a:rPr lang="en-US" smtClean="0"/>
              <a:t>2</a:t>
            </a:fld>
            <a:endParaRPr lang="en-US"/>
          </a:p>
        </p:txBody>
      </p:sp>
    </p:spTree>
    <p:extLst>
      <p:ext uri="{BB962C8B-B14F-4D97-AF65-F5344CB8AC3E}">
        <p14:creationId xmlns:p14="http://schemas.microsoft.com/office/powerpoint/2010/main" val="3359258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To make people more aware of the economic actions taken by these banking institutions over the last two decades and how successfully they have decided to respond to adjustments in their social and physical environment, this study examines the individual strategy performance of the two largest Canadian banks as well as their competitive landscape within the Canadian banking industry. </a:t>
            </a:r>
          </a:p>
          <a:p>
            <a:r>
              <a:rPr lang="en-US" dirty="0" smtClean="0"/>
              <a:t>	These financial institutions account for roughly 85% of total treasury securities in Canada.</a:t>
            </a:r>
          </a:p>
          <a:p>
            <a:r>
              <a:rPr lang="en-US" dirty="0" smtClean="0"/>
              <a:t>While Canada is each bank's primary market, their corporate strategies differ. Some have grown globally into underdeveloped countries, while others have focused their attention on certain niches of the Canadian market or pursued development prospects in established countries. The two banks investigated in this study appear comparable at first glance, as evidenced by their similar perspective geographies and segmentation of activities into distinct product lines, including industrial and wholesale banking, investment management, financial services, and equity markets, as well as health coverage.  </a:t>
            </a:r>
            <a:endParaRPr lang="en-US" dirty="0"/>
          </a:p>
        </p:txBody>
      </p:sp>
      <p:sp>
        <p:nvSpPr>
          <p:cNvPr id="4" name="Slide Number Placeholder 3"/>
          <p:cNvSpPr>
            <a:spLocks noGrp="1"/>
          </p:cNvSpPr>
          <p:nvPr>
            <p:ph type="sldNum" sz="quarter" idx="10"/>
          </p:nvPr>
        </p:nvSpPr>
        <p:spPr/>
        <p:txBody>
          <a:bodyPr/>
          <a:lstStyle/>
          <a:p>
            <a:fld id="{665AFB49-E88F-4090-B21A-4D853E9E3F2B}" type="slidenum">
              <a:rPr lang="en-US" smtClean="0"/>
              <a:t>3</a:t>
            </a:fld>
            <a:endParaRPr lang="en-US"/>
          </a:p>
        </p:txBody>
      </p:sp>
    </p:spTree>
    <p:extLst>
      <p:ext uri="{BB962C8B-B14F-4D97-AF65-F5344CB8AC3E}">
        <p14:creationId xmlns:p14="http://schemas.microsoft.com/office/powerpoint/2010/main" val="2464888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Consumer needs, competitive variables, industry norms and regulations, as well as access to information and the advancement of mobile, are all important success elements.</a:t>
            </a:r>
            <a:r>
              <a:rPr lang="en-US" baseline="0" dirty="0" smtClean="0"/>
              <a:t> </a:t>
            </a:r>
            <a:r>
              <a:rPr lang="en-US" dirty="0" smtClean="0"/>
              <a:t>In the viewpoint of the client, customer needs relate to the value vs. price sensitivity of goods &amp; services. Good performance, excellent quality, endurance, particular characteristics or usefulness, affordability, informative, client service, warranty, and so on are examples of requirements.</a:t>
            </a:r>
          </a:p>
          <a:p>
            <a:r>
              <a:rPr lang="en-US" dirty="0" smtClean="0"/>
              <a:t>Economical forces are operational armaments or distinguishing product qualities that enable some organizations in an industry to outperform others. </a:t>
            </a:r>
            <a:endParaRPr lang="en-US" dirty="0"/>
          </a:p>
        </p:txBody>
      </p:sp>
      <p:sp>
        <p:nvSpPr>
          <p:cNvPr id="4" name="Slide Number Placeholder 3"/>
          <p:cNvSpPr>
            <a:spLocks noGrp="1"/>
          </p:cNvSpPr>
          <p:nvPr>
            <p:ph type="sldNum" sz="quarter" idx="10"/>
          </p:nvPr>
        </p:nvSpPr>
        <p:spPr/>
        <p:txBody>
          <a:bodyPr/>
          <a:lstStyle/>
          <a:p>
            <a:fld id="{665AFB49-E88F-4090-B21A-4D853E9E3F2B}" type="slidenum">
              <a:rPr lang="en-US" smtClean="0"/>
              <a:t>4</a:t>
            </a:fld>
            <a:endParaRPr lang="en-US"/>
          </a:p>
        </p:txBody>
      </p:sp>
    </p:spTree>
    <p:extLst>
      <p:ext uri="{BB962C8B-B14F-4D97-AF65-F5344CB8AC3E}">
        <p14:creationId xmlns:p14="http://schemas.microsoft.com/office/powerpoint/2010/main" val="2565771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As a result, CIBC and SCOUT BANK operating in industries with existing strong profits and the characteristics indicated actively try to thwart any efforts to reform the company's framework, as this would almost certainly result in reduced returns.</a:t>
            </a:r>
            <a:r>
              <a:rPr lang="en-US" baseline="0" dirty="0" smtClean="0"/>
              <a:t> </a:t>
            </a:r>
            <a:r>
              <a:rPr lang="en-US" dirty="0" smtClean="0"/>
              <a:t>Firms seeking larger profits, on the other hand, must concentrate on changing the industry's structure toward the qualities they desire. </a:t>
            </a:r>
          </a:p>
          <a:p>
            <a:r>
              <a:rPr lang="en-US" dirty="0" smtClean="0"/>
              <a:t>	This approach perspective, like every other theory, has detractors.</a:t>
            </a:r>
          </a:p>
          <a:p>
            <a:r>
              <a:rPr lang="en-US" dirty="0" smtClean="0"/>
              <a:t>Most of this paradigm's flaws include a lack of understanding of how regulation affects businesses and how firms adaptable to evolving industry structures.</a:t>
            </a:r>
            <a:r>
              <a:rPr lang="en-US" baseline="0" dirty="0" smtClean="0"/>
              <a:t> </a:t>
            </a:r>
            <a:r>
              <a:rPr lang="en-US" dirty="0" smtClean="0"/>
              <a:t>In truth, this theory implies a one-way street in which pricing mechanism market valuations and particular enterprises cannot change the structure of their markets. </a:t>
            </a:r>
            <a:endParaRPr lang="en-US" dirty="0"/>
          </a:p>
        </p:txBody>
      </p:sp>
      <p:sp>
        <p:nvSpPr>
          <p:cNvPr id="4" name="Slide Number Placeholder 3"/>
          <p:cNvSpPr>
            <a:spLocks noGrp="1"/>
          </p:cNvSpPr>
          <p:nvPr>
            <p:ph type="sldNum" sz="quarter" idx="10"/>
          </p:nvPr>
        </p:nvSpPr>
        <p:spPr/>
        <p:txBody>
          <a:bodyPr/>
          <a:lstStyle/>
          <a:p>
            <a:fld id="{665AFB49-E88F-4090-B21A-4D853E9E3F2B}" type="slidenum">
              <a:rPr lang="en-US" smtClean="0"/>
              <a:t>5</a:t>
            </a:fld>
            <a:endParaRPr lang="en-US"/>
          </a:p>
        </p:txBody>
      </p:sp>
    </p:spTree>
    <p:extLst>
      <p:ext uri="{BB962C8B-B14F-4D97-AF65-F5344CB8AC3E}">
        <p14:creationId xmlns:p14="http://schemas.microsoft.com/office/powerpoint/2010/main" val="1721202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Firms are formed in the first stage, referred to as "variation," as new market arrangements emerge. Firms are picked for the second round, dubbed "selection," based on how well they integrate into their surroundings. The third stage, dubbed "</a:t>
            </a:r>
            <a:r>
              <a:rPr lang="en-US" dirty="0" err="1" smtClean="0"/>
              <a:t>retainment</a:t>
            </a:r>
            <a:r>
              <a:rPr lang="en-US" dirty="0" smtClean="0"/>
              <a:t>," is when procedures and technologies, such as operational protocols and the establishment of organizational functions, are developed to help enterprises that have been chosen to survive stay in business. Critics of this theory believe that survival of the fittest theory developed from biomedical sciences is improper for studying organizational behavior since there are processes present in nature that are not found in enterprises and conversely. </a:t>
            </a:r>
            <a:endParaRPr lang="en-US" dirty="0"/>
          </a:p>
        </p:txBody>
      </p:sp>
      <p:sp>
        <p:nvSpPr>
          <p:cNvPr id="4" name="Slide Number Placeholder 3"/>
          <p:cNvSpPr>
            <a:spLocks noGrp="1"/>
          </p:cNvSpPr>
          <p:nvPr>
            <p:ph type="sldNum" sz="quarter" idx="10"/>
          </p:nvPr>
        </p:nvSpPr>
        <p:spPr/>
        <p:txBody>
          <a:bodyPr/>
          <a:lstStyle/>
          <a:p>
            <a:fld id="{665AFB49-E88F-4090-B21A-4D853E9E3F2B}" type="slidenum">
              <a:rPr lang="en-US" smtClean="0"/>
              <a:t>6</a:t>
            </a:fld>
            <a:endParaRPr lang="en-US"/>
          </a:p>
        </p:txBody>
      </p:sp>
    </p:spTree>
    <p:extLst>
      <p:ext uri="{BB962C8B-B14F-4D97-AF65-F5344CB8AC3E}">
        <p14:creationId xmlns:p14="http://schemas.microsoft.com/office/powerpoint/2010/main" val="3055043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VRIN is a term used to describe these features.</a:t>
            </a:r>
            <a:r>
              <a:rPr lang="en-US" baseline="0" dirty="0" smtClean="0"/>
              <a:t> </a:t>
            </a:r>
            <a:r>
              <a:rPr lang="en-US" dirty="0" smtClean="0"/>
              <a:t>An important commodity adds value to a company by outperforming its competitors or reducing the risk of an external danger to the company.</a:t>
            </a:r>
            <a:r>
              <a:rPr lang="en-US" baseline="0" dirty="0" smtClean="0"/>
              <a:t> </a:t>
            </a:r>
            <a:r>
              <a:rPr lang="en-US" dirty="0" smtClean="0"/>
              <a:t>Resources and capabilities become more valuable as they become more scarce.</a:t>
            </a:r>
            <a:r>
              <a:rPr lang="en-US" baseline="0" dirty="0" smtClean="0"/>
              <a:t> </a:t>
            </a:r>
            <a:r>
              <a:rPr lang="en-US" dirty="0" smtClean="0"/>
              <a:t>A company with exclusive access to a scarce resource or competence has a strategic edge over its competitors.</a:t>
            </a:r>
          </a:p>
          <a:p>
            <a:r>
              <a:rPr lang="en-US" dirty="0" smtClean="0"/>
              <a:t>	both SCOTIA and CIBC Banks must be involved about competitors replicating their resources and competencies, and therefore must possess forward-looking methodologies that safeguard their comparative benefit through the protection and/or creation or innovation of vital strategic core competences, particularly those that are difficult to duplicate.</a:t>
            </a:r>
          </a:p>
          <a:p>
            <a:endParaRPr lang="en-US" dirty="0"/>
          </a:p>
        </p:txBody>
      </p:sp>
      <p:sp>
        <p:nvSpPr>
          <p:cNvPr id="4" name="Slide Number Placeholder 3"/>
          <p:cNvSpPr>
            <a:spLocks noGrp="1"/>
          </p:cNvSpPr>
          <p:nvPr>
            <p:ph type="sldNum" sz="quarter" idx="10"/>
          </p:nvPr>
        </p:nvSpPr>
        <p:spPr/>
        <p:txBody>
          <a:bodyPr/>
          <a:lstStyle/>
          <a:p>
            <a:fld id="{665AFB49-E88F-4090-B21A-4D853E9E3F2B}" type="slidenum">
              <a:rPr lang="en-US" smtClean="0"/>
              <a:t>7</a:t>
            </a:fld>
            <a:endParaRPr lang="en-US"/>
          </a:p>
        </p:txBody>
      </p:sp>
    </p:spTree>
    <p:extLst>
      <p:ext uri="{BB962C8B-B14F-4D97-AF65-F5344CB8AC3E}">
        <p14:creationId xmlns:p14="http://schemas.microsoft.com/office/powerpoint/2010/main" val="2841338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According to the systems approach, the individuals in these social networking sites have an impact on individual enterprises' economic decisions.</a:t>
            </a:r>
            <a:r>
              <a:rPr lang="en-US" baseline="0" dirty="0" smtClean="0"/>
              <a:t> </a:t>
            </a:r>
            <a:r>
              <a:rPr lang="en-US" dirty="0" smtClean="0"/>
              <a:t>These networks emerge naturally as a result of interactions between businesses and individuals.</a:t>
            </a:r>
          </a:p>
          <a:p>
            <a:r>
              <a:rPr lang="en-US" dirty="0" smtClean="0"/>
              <a:t>Surprisingly, this theory argues that information flowing through these connections is more fast and accurate than evidence gleaned via the conventional command structure. </a:t>
            </a:r>
            <a:endParaRPr lang="en-US" dirty="0"/>
          </a:p>
        </p:txBody>
      </p:sp>
      <p:sp>
        <p:nvSpPr>
          <p:cNvPr id="4" name="Slide Number Placeholder 3"/>
          <p:cNvSpPr>
            <a:spLocks noGrp="1"/>
          </p:cNvSpPr>
          <p:nvPr>
            <p:ph type="sldNum" sz="quarter" idx="10"/>
          </p:nvPr>
        </p:nvSpPr>
        <p:spPr/>
        <p:txBody>
          <a:bodyPr/>
          <a:lstStyle/>
          <a:p>
            <a:fld id="{665AFB49-E88F-4090-B21A-4D853E9E3F2B}" type="slidenum">
              <a:rPr lang="en-US" smtClean="0"/>
              <a:t>8</a:t>
            </a:fld>
            <a:endParaRPr lang="en-US"/>
          </a:p>
        </p:txBody>
      </p:sp>
    </p:spTree>
    <p:extLst>
      <p:ext uri="{BB962C8B-B14F-4D97-AF65-F5344CB8AC3E}">
        <p14:creationId xmlns:p14="http://schemas.microsoft.com/office/powerpoint/2010/main" val="1782129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CIBC Bank operates under</a:t>
            </a:r>
            <a:r>
              <a:rPr lang="en-US" baseline="0" dirty="0" smtClean="0"/>
              <a:t> Strong financial underpinnings , Vast manufacturing name recognition, Concentration on the Canadian market , Loyal client base  and lastly on Skilled management. On the other hand, we realized that, SCOTIA BANK  intends to accomplish this by concentrating on and building connections with its clients, as well as exploiting and developing in sections or markets where it has expertise.</a:t>
            </a:r>
          </a:p>
          <a:p>
            <a:r>
              <a:rPr lang="en-US" baseline="0" dirty="0" smtClean="0"/>
              <a:t>	Notwithstanding the banks' significant income growth over the last two decades, their approaches seemed to have concentrated on attracting and retaining customers, cost management, income statement administration, risk mitigation, and profitability consistency and diversifying rather than striving to maximize profits.  </a:t>
            </a:r>
            <a:r>
              <a:rPr lang="en-US" dirty="0" smtClean="0"/>
              <a:t>	</a:t>
            </a:r>
            <a:endParaRPr lang="en-US" dirty="0"/>
          </a:p>
        </p:txBody>
      </p:sp>
      <p:sp>
        <p:nvSpPr>
          <p:cNvPr id="4" name="Slide Number Placeholder 3"/>
          <p:cNvSpPr>
            <a:spLocks noGrp="1"/>
          </p:cNvSpPr>
          <p:nvPr>
            <p:ph type="sldNum" sz="quarter" idx="10"/>
          </p:nvPr>
        </p:nvSpPr>
        <p:spPr/>
        <p:txBody>
          <a:bodyPr/>
          <a:lstStyle/>
          <a:p>
            <a:fld id="{665AFB49-E88F-4090-B21A-4D853E9E3F2B}" type="slidenum">
              <a:rPr lang="en-US" smtClean="0"/>
              <a:t>10</a:t>
            </a:fld>
            <a:endParaRPr lang="en-US"/>
          </a:p>
        </p:txBody>
      </p:sp>
    </p:spTree>
    <p:extLst>
      <p:ext uri="{BB962C8B-B14F-4D97-AF65-F5344CB8AC3E}">
        <p14:creationId xmlns:p14="http://schemas.microsoft.com/office/powerpoint/2010/main" val="3927642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8/22/2021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01775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8/22/2021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510941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8/22/2021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805950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8/22/2021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23359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8/22/2021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845879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8/22/2021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100610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8/22/2021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14142459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8/22/2021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923433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8/22/2021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040100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8/22/2021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727480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CA14229-F322-4CA6-B183-07928B3D583C}" type="datetimeFigureOut">
              <a:rPr lang="en-US" smtClean="0"/>
              <a:t>8/22/2021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834940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CA14229-F322-4CA6-B183-07928B3D583C}" type="datetimeFigureOut">
              <a:rPr lang="en-US" smtClean="0"/>
              <a:t>8/22/2021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1325002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CA14229-F322-4CA6-B183-07928B3D583C}" type="datetimeFigureOut">
              <a:rPr lang="en-US" smtClean="0"/>
              <a:t>8/22/2021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04985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A14229-F322-4CA6-B183-07928B3D583C}" type="datetimeFigureOut">
              <a:rPr lang="en-US" smtClean="0"/>
              <a:t>8/22/2021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764745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CA14229-F322-4CA6-B183-07928B3D583C}" type="datetimeFigureOut">
              <a:rPr lang="en-US" smtClean="0"/>
              <a:t>8/22/2021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052633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CA14229-F322-4CA6-B183-07928B3D583C}" type="datetimeFigureOut">
              <a:rPr lang="en-US" smtClean="0"/>
              <a:t>8/22/2021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135262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CA14229-F322-4CA6-B183-07928B3D583C}" type="datetimeFigureOut">
              <a:rPr lang="en-US" smtClean="0"/>
              <a:t>8/22/2021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A09FBAC-22A3-4655-BA44-4B3E70958790}" type="slidenum">
              <a:rPr lang="en-US" smtClean="0"/>
              <a:t>‹#›</a:t>
            </a:fld>
            <a:endParaRPr lang="en-US" dirty="0"/>
          </a:p>
        </p:txBody>
      </p:sp>
    </p:spTree>
    <p:extLst>
      <p:ext uri="{BB962C8B-B14F-4D97-AF65-F5344CB8AC3E}">
        <p14:creationId xmlns:p14="http://schemas.microsoft.com/office/powerpoint/2010/main" val="27335656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69819"/>
            <a:ext cx="8596668" cy="5071544"/>
          </a:xfrm>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r>
              <a:rPr lang="en-US" sz="2400" b="1" dirty="0" smtClean="0">
                <a:solidFill>
                  <a:schemeClr val="tx1"/>
                </a:solidFill>
                <a:latin typeface="Times New Roman" panose="02020603050405020304" pitchFamily="18" charset="0"/>
                <a:cs typeface="Times New Roman" panose="02020603050405020304" pitchFamily="18" charset="0"/>
              </a:rPr>
              <a:t>Comparison Between CIBC and SCOTIA Bank</a:t>
            </a:r>
            <a:endParaRPr lang="en-US" sz="2400" b="1"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a:solidFill>
                  <a:schemeClr val="tx1"/>
                </a:solidFill>
                <a:latin typeface="Times New Roman" panose="02020603050405020304" pitchFamily="18" charset="0"/>
                <a:cs typeface="Times New Roman" panose="02020603050405020304" pitchFamily="18" charset="0"/>
              </a:rPr>
              <a:t>Student </a:t>
            </a:r>
            <a:r>
              <a:rPr lang="en-US" sz="2400" dirty="0" smtClean="0">
                <a:solidFill>
                  <a:schemeClr val="tx1"/>
                </a:solidFill>
                <a:latin typeface="Times New Roman" panose="02020603050405020304" pitchFamily="18" charset="0"/>
                <a:cs typeface="Times New Roman" panose="02020603050405020304" pitchFamily="18" charset="0"/>
              </a:rPr>
              <a:t>Name</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a:solidFill>
                  <a:schemeClr val="tx1"/>
                </a:solidFill>
                <a:latin typeface="Times New Roman" panose="02020603050405020304" pitchFamily="18" charset="0"/>
                <a:cs typeface="Times New Roman" panose="02020603050405020304" pitchFamily="18" charset="0"/>
              </a:rPr>
              <a:t>Instructor </a:t>
            </a:r>
            <a:r>
              <a:rPr lang="en-US" sz="2400" dirty="0" smtClean="0">
                <a:solidFill>
                  <a:schemeClr val="tx1"/>
                </a:solidFill>
                <a:latin typeface="Times New Roman" panose="02020603050405020304" pitchFamily="18" charset="0"/>
                <a:cs typeface="Times New Roman" panose="02020603050405020304" pitchFamily="18" charset="0"/>
              </a:rPr>
              <a:t>Name</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smtClean="0">
                <a:solidFill>
                  <a:schemeClr val="tx1"/>
                </a:solidFill>
                <a:latin typeface="Times New Roman" panose="02020603050405020304" pitchFamily="18" charset="0"/>
                <a:cs typeface="Times New Roman" panose="02020603050405020304" pitchFamily="18" charset="0"/>
              </a:rPr>
              <a:t>Course</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smtClean="0">
                <a:solidFill>
                  <a:schemeClr val="tx1"/>
                </a:solidFill>
                <a:latin typeface="Times New Roman" panose="02020603050405020304" pitchFamily="18" charset="0"/>
                <a:cs typeface="Times New Roman" panose="02020603050405020304" pitchFamily="18" charset="0"/>
              </a:rPr>
              <a:t>Date</a:t>
            </a:r>
            <a:endParaRPr lang="en-US" sz="24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29019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8529" y="555009"/>
            <a:ext cx="8596668" cy="1320800"/>
          </a:xfrm>
        </p:spPr>
        <p:txBody>
          <a:bodyPr>
            <a:normAutofit/>
          </a:bodyPr>
          <a:lstStyle/>
          <a:p>
            <a:r>
              <a:rPr lang="en-CA" sz="3200" b="1" dirty="0" smtClean="0">
                <a:solidFill>
                  <a:schemeClr val="tx1"/>
                </a:solidFill>
                <a:latin typeface="Times New Roman" panose="02020603050405020304" pitchFamily="18" charset="0"/>
                <a:cs typeface="Times New Roman" panose="02020603050405020304" pitchFamily="18" charset="0"/>
              </a:rPr>
              <a:t>Key </a:t>
            </a:r>
            <a:r>
              <a:rPr lang="en-CA" sz="3200" b="1" dirty="0">
                <a:solidFill>
                  <a:schemeClr val="tx1"/>
                </a:solidFill>
                <a:latin typeface="Times New Roman" panose="02020603050405020304" pitchFamily="18" charset="0"/>
                <a:cs typeface="Times New Roman" panose="02020603050405020304" pitchFamily="18" charset="0"/>
              </a:rPr>
              <a:t>F</a:t>
            </a:r>
            <a:r>
              <a:rPr lang="en-CA" sz="3200" b="1" dirty="0" smtClean="0">
                <a:solidFill>
                  <a:schemeClr val="tx1"/>
                </a:solidFill>
                <a:latin typeface="Times New Roman" panose="02020603050405020304" pitchFamily="18" charset="0"/>
                <a:cs typeface="Times New Roman" panose="02020603050405020304" pitchFamily="18" charset="0"/>
              </a:rPr>
              <a:t>indings </a:t>
            </a:r>
            <a:r>
              <a:rPr lang="en-CA" sz="3200" b="1" dirty="0">
                <a:solidFill>
                  <a:schemeClr val="tx1"/>
                </a:solidFill>
                <a:latin typeface="Times New Roman" panose="02020603050405020304" pitchFamily="18" charset="0"/>
                <a:cs typeface="Times New Roman" panose="02020603050405020304" pitchFamily="18" charset="0"/>
              </a:rPr>
              <a:t>and </a:t>
            </a:r>
            <a:r>
              <a:rPr lang="en-CA" sz="3200" b="1" dirty="0">
                <a:solidFill>
                  <a:schemeClr val="tx1"/>
                </a:solidFill>
                <a:latin typeface="Times New Roman" panose="02020603050405020304" pitchFamily="18" charset="0"/>
                <a:cs typeface="Times New Roman" panose="02020603050405020304" pitchFamily="18" charset="0"/>
              </a:rPr>
              <a:t>F</a:t>
            </a:r>
            <a:r>
              <a:rPr lang="en-CA" sz="3200" b="1" dirty="0" smtClean="0">
                <a:solidFill>
                  <a:schemeClr val="tx1"/>
                </a:solidFill>
                <a:latin typeface="Times New Roman" panose="02020603050405020304" pitchFamily="18" charset="0"/>
                <a:cs typeface="Times New Roman" panose="02020603050405020304" pitchFamily="18" charset="0"/>
              </a:rPr>
              <a:t>inal </a:t>
            </a:r>
            <a:r>
              <a:rPr lang="en-CA" sz="3200" b="1" dirty="0">
                <a:solidFill>
                  <a:schemeClr val="tx1"/>
                </a:solidFill>
                <a:latin typeface="Times New Roman" panose="02020603050405020304" pitchFamily="18" charset="0"/>
                <a:cs typeface="Times New Roman" panose="02020603050405020304" pitchFamily="18" charset="0"/>
              </a:rPr>
              <a:t>R</a:t>
            </a:r>
            <a:r>
              <a:rPr lang="en-CA" sz="3200" b="1" dirty="0" smtClean="0">
                <a:solidFill>
                  <a:schemeClr val="tx1"/>
                </a:solidFill>
                <a:latin typeface="Times New Roman" panose="02020603050405020304" pitchFamily="18" charset="0"/>
                <a:cs typeface="Times New Roman" panose="02020603050405020304" pitchFamily="18" charset="0"/>
              </a:rPr>
              <a:t>ecommendations </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5000" lnSpcReduction="20000"/>
          </a:bodyPr>
          <a:lstStyle/>
          <a:p>
            <a:r>
              <a:rPr lang="en-US" dirty="0" smtClean="0">
                <a:latin typeface="Times New Roman" panose="02020603050405020304" pitchFamily="18" charset="0"/>
                <a:cs typeface="Times New Roman" panose="02020603050405020304" pitchFamily="18" charset="0"/>
              </a:rPr>
              <a:t>Based on this research we found out that</a:t>
            </a:r>
            <a:r>
              <a:rPr lang="en-US" dirty="0">
                <a:latin typeface="Times New Roman" panose="02020603050405020304" pitchFamily="18" charset="0"/>
                <a:cs typeface="Times New Roman" panose="02020603050405020304" pitchFamily="18" charset="0"/>
              </a:rPr>
              <a:t>, A thorough examination of the two largest Canadian banks' weaknesses and strengths, management structure, and aims reveals commonalities in their domestic tactics but, more crucially, a clear knowledge of their dramatically differing foreign strategic directions. </a:t>
            </a:r>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Furthermore, throughout the last ten years, these banks have showed remarkable consistency in their strategic goals, underscoring their dedication to long-term productivity and </a:t>
            </a:r>
            <a:r>
              <a:rPr lang="en-US" dirty="0" smtClean="0">
                <a:latin typeface="Times New Roman" panose="02020603050405020304" pitchFamily="18" charset="0"/>
                <a:cs typeface="Times New Roman" panose="02020603050405020304" pitchFamily="18" charset="0"/>
              </a:rPr>
              <a:t>profitability (</a:t>
            </a:r>
            <a:r>
              <a:rPr lang="en-US" dirty="0">
                <a:latin typeface="Times New Roman" panose="02020603050405020304" pitchFamily="18" charset="0"/>
                <a:cs typeface="Times New Roman" panose="02020603050405020304" pitchFamily="18" charset="0"/>
              </a:rPr>
              <a:t>Bui</a:t>
            </a:r>
            <a:r>
              <a:rPr lang="en-US" dirty="0" smtClean="0">
                <a:latin typeface="Times New Roman" panose="02020603050405020304" pitchFamily="18" charset="0"/>
                <a:cs typeface="Times New Roman" panose="02020603050405020304" pitchFamily="18" charset="0"/>
              </a:rPr>
              <a:t>, et al., 2021). </a:t>
            </a:r>
          </a:p>
          <a:p>
            <a:r>
              <a:rPr lang="en-US" dirty="0" smtClean="0">
                <a:latin typeface="Times New Roman" panose="02020603050405020304" pitchFamily="18" charset="0"/>
                <a:cs typeface="Times New Roman" panose="02020603050405020304" pitchFamily="18" charset="0"/>
              </a:rPr>
              <a:t>The CIBC </a:t>
            </a:r>
            <a:r>
              <a:rPr lang="en-US" dirty="0">
                <a:latin typeface="Times New Roman" panose="02020603050405020304" pitchFamily="18" charset="0"/>
                <a:cs typeface="Times New Roman" panose="02020603050405020304" pitchFamily="18" charset="0"/>
              </a:rPr>
              <a:t>Bank Retail and Corporate Financing, Investment Management, and Wealth Management are the three distinct business lines of the institution.</a:t>
            </a:r>
          </a:p>
          <a:p>
            <a:r>
              <a:rPr lang="en-US" dirty="0">
                <a:latin typeface="Times New Roman" panose="02020603050405020304" pitchFamily="18" charset="0"/>
                <a:cs typeface="Times New Roman" panose="02020603050405020304" pitchFamily="18" charset="0"/>
              </a:rPr>
              <a:t>Personal and organization clients can get day-to-day banking products and services, as well as foreclosures, lines of credit, mortgages, and other traditional banking products, through the Consumer and Business Banking section.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SCOTIA </a:t>
            </a:r>
            <a:r>
              <a:rPr lang="en-US" dirty="0">
                <a:latin typeface="Times New Roman" panose="02020603050405020304" pitchFamily="18" charset="0"/>
                <a:cs typeface="Times New Roman" panose="02020603050405020304" pitchFamily="18" charset="0"/>
              </a:rPr>
              <a:t>bank intends to accomplish this by concentrating on and building connections with its clients, as well as exploiting and developing in sections or markets where it has expertise.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Based on the recommendations of the two institutions, much emphasis should therefore be based on </a:t>
            </a:r>
            <a:r>
              <a:rPr lang="en-US" dirty="0"/>
              <a:t>striving to maximize </a:t>
            </a:r>
            <a:r>
              <a:rPr lang="en-US" dirty="0" smtClean="0"/>
              <a:t>profits rather than concentrating much </a:t>
            </a:r>
            <a:r>
              <a:rPr lang="en-US" dirty="0"/>
              <a:t>on profitability consistency and diversifying</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0890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8654" y="527713"/>
            <a:ext cx="8596668" cy="1320800"/>
          </a:xfrm>
        </p:spPr>
        <p:txBody>
          <a:bodyPr/>
          <a:lstStyle/>
          <a:p>
            <a:r>
              <a:rPr lang="en-US" dirty="0" smtClean="0">
                <a:solidFill>
                  <a:schemeClr val="tx1"/>
                </a:solidFill>
              </a:rPr>
              <a:t>					</a:t>
            </a:r>
            <a:r>
              <a:rPr lang="en-US" b="1" dirty="0" smtClean="0">
                <a:solidFill>
                  <a:schemeClr val="tx1"/>
                </a:solidFill>
                <a:latin typeface="Times New Roman" panose="02020603050405020304" pitchFamily="18" charset="0"/>
                <a:cs typeface="Times New Roman" panose="02020603050405020304" pitchFamily="18" charset="0"/>
              </a:rPr>
              <a:t>Conclusion</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r>
              <a:rPr lang="en-US" dirty="0">
                <a:latin typeface="Times New Roman" panose="02020603050405020304" pitchFamily="18" charset="0"/>
                <a:cs typeface="Times New Roman" panose="02020603050405020304" pitchFamily="18" charset="0"/>
              </a:rPr>
              <a:t>The core market for Canadian banks is Canada, where they organize their operations into three key business categories that are essentially roughly equivalent: retail and business banking, investment management, and wholesale banking.</a:t>
            </a:r>
          </a:p>
          <a:p>
            <a:r>
              <a:rPr lang="en-US" dirty="0">
                <a:latin typeface="Times New Roman" panose="02020603050405020304" pitchFamily="18" charset="0"/>
                <a:cs typeface="Times New Roman" panose="02020603050405020304" pitchFamily="18" charset="0"/>
              </a:rPr>
              <a:t>Across these industry sectors, banks often have a well-diversified profit base. </a:t>
            </a:r>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Despite their efforts to gain a competitive edge by diversifying their domestic activities, the two banks have remained largely equal in terms of size, share price, product portfolio, business account focus, and management structure</a:t>
            </a:r>
            <a:r>
              <a:rPr lang="en-US" dirty="0"/>
              <a:t>. </a:t>
            </a:r>
            <a:endParaRPr lang="en-US" dirty="0" smtClean="0"/>
          </a:p>
          <a:p>
            <a:r>
              <a:rPr lang="en-US" dirty="0">
                <a:latin typeface="Times New Roman" panose="02020603050405020304" pitchFamily="18" charset="0"/>
                <a:cs typeface="Times New Roman" panose="02020603050405020304" pitchFamily="18" charset="0"/>
              </a:rPr>
              <a:t>Having said all that, profitability does not have seemed to be the financial institutions' encompassing central interest.</a:t>
            </a:r>
          </a:p>
          <a:p>
            <a:r>
              <a:rPr lang="en-US" dirty="0">
                <a:latin typeface="Times New Roman" panose="02020603050405020304" pitchFamily="18" charset="0"/>
                <a:cs typeface="Times New Roman" panose="02020603050405020304" pitchFamily="18" charset="0"/>
              </a:rPr>
              <a:t>Rather, over the last decade, their central objective has been on threat and cost containment, quality / service distinguishing, customer acquisition, and, most importantly, earnings diversifying and consistency.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6380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b="1" dirty="0" smtClean="0">
                <a:solidFill>
                  <a:schemeClr val="tx1"/>
                </a:solidFill>
                <a:latin typeface="Times New Roman" panose="02020603050405020304" pitchFamily="18" charset="0"/>
                <a:cs typeface="Times New Roman" panose="02020603050405020304" pitchFamily="18" charset="0"/>
              </a:rPr>
              <a:t>References</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Boysen, A. (2021). Decentralized, Self-Sovereign, Consortium: The Future of Digital Identity in Canada. </a:t>
            </a:r>
            <a:r>
              <a:rPr lang="en-US" i="1" dirty="0">
                <a:latin typeface="Times New Roman" panose="02020603050405020304" pitchFamily="18" charset="0"/>
                <a:cs typeface="Times New Roman" panose="02020603050405020304" pitchFamily="18" charset="0"/>
              </a:rPr>
              <a:t>Frontiers in </a:t>
            </a:r>
            <a:r>
              <a:rPr lang="en-US" i="1" dirty="0" err="1">
                <a:latin typeface="Times New Roman" panose="02020603050405020304" pitchFamily="18" charset="0"/>
                <a:cs typeface="Times New Roman" panose="02020603050405020304" pitchFamily="18" charset="0"/>
              </a:rPr>
              <a:t>Blockchain</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4</a:t>
            </a:r>
            <a:r>
              <a:rPr lang="en-US" dirty="0">
                <a:latin typeface="Times New Roman" panose="02020603050405020304" pitchFamily="18" charset="0"/>
                <a:cs typeface="Times New Roman" panose="02020603050405020304" pitchFamily="18" charset="0"/>
              </a:rPr>
              <a:t>, 11.</a:t>
            </a:r>
          </a:p>
          <a:p>
            <a:r>
              <a:rPr lang="en-US" dirty="0" smtClean="0">
                <a:latin typeface="Times New Roman" panose="02020603050405020304" pitchFamily="18" charset="0"/>
                <a:cs typeface="Times New Roman" panose="02020603050405020304" pitchFamily="18" charset="0"/>
              </a:rPr>
              <a:t>Bui</a:t>
            </a:r>
            <a:r>
              <a:rPr lang="en-US" dirty="0">
                <a:latin typeface="Times New Roman" panose="02020603050405020304" pitchFamily="18" charset="0"/>
                <a:cs typeface="Times New Roman" panose="02020603050405020304" pitchFamily="18" charset="0"/>
              </a:rPr>
              <a:t>, L. T., </a:t>
            </a:r>
            <a:r>
              <a:rPr lang="en-US" dirty="0" err="1">
                <a:latin typeface="Times New Roman" panose="02020603050405020304" pitchFamily="18" charset="0"/>
                <a:cs typeface="Times New Roman" panose="02020603050405020304" pitchFamily="18" charset="0"/>
              </a:rPr>
              <a:t>Magnan</a:t>
            </a:r>
            <a:r>
              <a:rPr lang="en-US" dirty="0">
                <a:latin typeface="Times New Roman" panose="02020603050405020304" pitchFamily="18" charset="0"/>
                <a:cs typeface="Times New Roman" panose="02020603050405020304" pitchFamily="18" charset="0"/>
              </a:rPr>
              <a:t>, M., &amp; Moldovan, R. (2021). Financial Analysis in Banking: The Challenge of Segment Reporting. </a:t>
            </a:r>
            <a:r>
              <a:rPr lang="en-US" i="1" dirty="0">
                <a:latin typeface="Times New Roman" panose="02020603050405020304" pitchFamily="18" charset="0"/>
                <a:cs typeface="Times New Roman" panose="02020603050405020304" pitchFamily="18" charset="0"/>
              </a:rPr>
              <a:t>Accounting Perspectives</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Hudson, M., &amp; Bowness, E. (2021). Finance and fossil capital: A community divided?. </a:t>
            </a:r>
            <a:r>
              <a:rPr lang="en-US" i="1" dirty="0">
                <a:latin typeface="Times New Roman" panose="02020603050405020304" pitchFamily="18" charset="0"/>
                <a:cs typeface="Times New Roman" panose="02020603050405020304" pitchFamily="18" charset="0"/>
              </a:rPr>
              <a:t>The Extractive Industries and Society</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8</a:t>
            </a:r>
            <a:r>
              <a:rPr lang="en-US" dirty="0">
                <a:latin typeface="Times New Roman" panose="02020603050405020304" pitchFamily="18" charset="0"/>
                <a:cs typeface="Times New Roman" panose="02020603050405020304" pitchFamily="18" charset="0"/>
              </a:rPr>
              <a:t>(1), </a:t>
            </a:r>
            <a:r>
              <a:rPr lang="en-US" dirty="0" smtClean="0">
                <a:latin typeface="Times New Roman" panose="02020603050405020304" pitchFamily="18" charset="0"/>
                <a:cs typeface="Times New Roman" panose="02020603050405020304" pitchFamily="18" charset="0"/>
              </a:rPr>
              <a:t>383-394.</a:t>
            </a:r>
          </a:p>
          <a:p>
            <a:r>
              <a:rPr lang="en-US" dirty="0" smtClean="0">
                <a:latin typeface="Times New Roman" panose="02020603050405020304" pitchFamily="18" charset="0"/>
                <a:cs typeface="Times New Roman" panose="02020603050405020304" pitchFamily="18" charset="0"/>
              </a:rPr>
              <a:t>Welte</a:t>
            </a:r>
            <a:r>
              <a:rPr lang="en-US" dirty="0">
                <a:latin typeface="Times New Roman" panose="02020603050405020304" pitchFamily="18" charset="0"/>
                <a:cs typeface="Times New Roman" panose="02020603050405020304" pitchFamily="18" charset="0"/>
              </a:rPr>
              <a:t>, A., &amp; Molnar, J. (2021). The market for acquiring card payments from small and medium-sized Canadian merchants. </a:t>
            </a:r>
            <a:r>
              <a:rPr lang="en-US" i="1" dirty="0">
                <a:latin typeface="Times New Roman" panose="02020603050405020304" pitchFamily="18" charset="0"/>
                <a:cs typeface="Times New Roman" panose="02020603050405020304" pitchFamily="18" charset="0"/>
              </a:rPr>
              <a:t>Business Economics</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56</a:t>
            </a:r>
            <a:r>
              <a:rPr lang="en-US" dirty="0">
                <a:latin typeface="Times New Roman" panose="02020603050405020304" pitchFamily="18" charset="0"/>
                <a:cs typeface="Times New Roman" panose="02020603050405020304" pitchFamily="18" charset="0"/>
              </a:rPr>
              <a:t>(2), 87-97.</a:t>
            </a:r>
          </a:p>
          <a:p>
            <a:endParaRPr lang="en-US" dirty="0"/>
          </a:p>
        </p:txBody>
      </p:sp>
    </p:spTree>
    <p:extLst>
      <p:ext uri="{BB962C8B-B14F-4D97-AF65-F5344CB8AC3E}">
        <p14:creationId xmlns:p14="http://schemas.microsoft.com/office/powerpoint/2010/main" val="3466043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69818"/>
          </a:xfrm>
        </p:spPr>
        <p:txBody>
          <a:bodyPr/>
          <a:lstStyle/>
          <a:p>
            <a:pPr algn="ctr"/>
            <a:r>
              <a:rPr lang="en-US" dirty="0" smtClean="0">
                <a:solidFill>
                  <a:schemeClr val="tx1"/>
                </a:solidFill>
              </a:rPr>
              <a:t>Introduction</a:t>
            </a:r>
            <a:endParaRPr lang="en-US" dirty="0">
              <a:solidFill>
                <a:schemeClr val="tx1"/>
              </a:solidFill>
            </a:endParaRPr>
          </a:p>
        </p:txBody>
      </p:sp>
      <p:sp>
        <p:nvSpPr>
          <p:cNvPr id="3" name="Content Placeholder 2"/>
          <p:cNvSpPr>
            <a:spLocks noGrp="1"/>
          </p:cNvSpPr>
          <p:nvPr>
            <p:ph idx="1"/>
          </p:nvPr>
        </p:nvSpPr>
        <p:spPr>
          <a:xfrm>
            <a:off x="677334" y="1689535"/>
            <a:ext cx="8596668" cy="4586574"/>
          </a:xfrm>
        </p:spPr>
        <p:txBody>
          <a:bodyPr>
            <a:noAutofit/>
          </a:bodyPr>
          <a:lstStyle/>
          <a:p>
            <a:r>
              <a:rPr lang="en-US" sz="1600" dirty="0">
                <a:solidFill>
                  <a:schemeClr val="tx1"/>
                </a:solidFill>
                <a:latin typeface="Times New Roman" panose="02020603050405020304" pitchFamily="18" charset="0"/>
                <a:cs typeface="Times New Roman" panose="02020603050405020304" pitchFamily="18" charset="0"/>
              </a:rPr>
              <a:t>CIBC Bank is a worldwide commercial and economic services organization based in Toronto, Ontario, Canada.</a:t>
            </a:r>
          </a:p>
          <a:p>
            <a:r>
              <a:rPr lang="en-US" sz="1600" dirty="0">
                <a:solidFill>
                  <a:schemeClr val="tx1"/>
                </a:solidFill>
                <a:latin typeface="Times New Roman" panose="02020603050405020304" pitchFamily="18" charset="0"/>
                <a:cs typeface="Times New Roman" panose="02020603050405020304" pitchFamily="18" charset="0"/>
              </a:rPr>
              <a:t>Commerce Court in the city's City Center is the bank's headquarters.</a:t>
            </a:r>
          </a:p>
          <a:p>
            <a:r>
              <a:rPr lang="en-US" sz="1600" dirty="0">
                <a:solidFill>
                  <a:schemeClr val="tx1"/>
                </a:solidFill>
                <a:latin typeface="Times New Roman" panose="02020603050405020304" pitchFamily="18" charset="0"/>
                <a:cs typeface="Times New Roman" panose="02020603050405020304" pitchFamily="18" charset="0"/>
              </a:rPr>
              <a:t>The Organization Number </a:t>
            </a:r>
            <a:r>
              <a:rPr lang="en-US" sz="1600" dirty="0" smtClean="0">
                <a:solidFill>
                  <a:schemeClr val="tx1"/>
                </a:solidFill>
                <a:latin typeface="Times New Roman" panose="02020603050405020304" pitchFamily="18" charset="0"/>
                <a:cs typeface="Times New Roman" panose="02020603050405020304" pitchFamily="18" charset="0"/>
              </a:rPr>
              <a:t> </a:t>
            </a:r>
            <a:r>
              <a:rPr lang="en-US" sz="1600" dirty="0">
                <a:solidFill>
                  <a:schemeClr val="tx1"/>
                </a:solidFill>
                <a:latin typeface="Times New Roman" panose="02020603050405020304" pitchFamily="18" charset="0"/>
                <a:cs typeface="Times New Roman" panose="02020603050405020304" pitchFamily="18" charset="0"/>
              </a:rPr>
              <a:t>for CIBC is 010, and the SWIFT code for the bank is CIBCCATT.</a:t>
            </a:r>
          </a:p>
          <a:p>
            <a:r>
              <a:rPr lang="en-US" sz="1600" dirty="0">
                <a:solidFill>
                  <a:schemeClr val="tx1"/>
                </a:solidFill>
                <a:latin typeface="Times New Roman" panose="02020603050405020304" pitchFamily="18" charset="0"/>
                <a:cs typeface="Times New Roman" panose="02020603050405020304" pitchFamily="18" charset="0"/>
              </a:rPr>
              <a:t>The Toronto-Dominion Bank is the other of two Big Five banks formed in Toronto. </a:t>
            </a:r>
            <a:endParaRPr lang="en-US" sz="1600" dirty="0" smtClean="0">
              <a:solidFill>
                <a:schemeClr val="tx1"/>
              </a:solidFill>
              <a:latin typeface="Times New Roman" panose="02020603050405020304" pitchFamily="18" charset="0"/>
              <a:cs typeface="Times New Roman" panose="02020603050405020304" pitchFamily="18" charset="0"/>
            </a:endParaRPr>
          </a:p>
          <a:p>
            <a:r>
              <a:rPr lang="en-US" sz="1600" dirty="0" smtClean="0">
                <a:solidFill>
                  <a:schemeClr val="tx1"/>
                </a:solidFill>
                <a:latin typeface="Times New Roman" panose="02020603050405020304" pitchFamily="18" charset="0"/>
                <a:cs typeface="Times New Roman" panose="02020603050405020304" pitchFamily="18" charset="0"/>
              </a:rPr>
              <a:t>On the other hand, SCOTIA Bank is </a:t>
            </a:r>
            <a:r>
              <a:rPr lang="en-US" sz="1600" dirty="0">
                <a:solidFill>
                  <a:schemeClr val="tx1"/>
                </a:solidFill>
                <a:latin typeface="Times New Roman" panose="02020603050405020304" pitchFamily="18" charset="0"/>
                <a:cs typeface="Times New Roman" panose="02020603050405020304" pitchFamily="18" charset="0"/>
              </a:rPr>
              <a:t>a worldwide financial and banking corporation based in Toronto, Ontario, Canada.</a:t>
            </a:r>
          </a:p>
          <a:p>
            <a:r>
              <a:rPr lang="en-US" sz="1600" dirty="0">
                <a:solidFill>
                  <a:schemeClr val="tx1"/>
                </a:solidFill>
                <a:latin typeface="Times New Roman" panose="02020603050405020304" pitchFamily="18" charset="0"/>
                <a:cs typeface="Times New Roman" panose="02020603050405020304" pitchFamily="18" charset="0"/>
              </a:rPr>
              <a:t>It is the third largest Canadian institution by savings and trading volume, and one of Canada's Big Five financial </a:t>
            </a:r>
            <a:r>
              <a:rPr lang="en-US" sz="1600" dirty="0" smtClean="0">
                <a:solidFill>
                  <a:schemeClr val="tx1"/>
                </a:solidFill>
                <a:latin typeface="Times New Roman" panose="02020603050405020304" pitchFamily="18" charset="0"/>
                <a:cs typeface="Times New Roman" panose="02020603050405020304" pitchFamily="18" charset="0"/>
              </a:rPr>
              <a:t>institutions (</a:t>
            </a:r>
            <a:r>
              <a:rPr lang="en-US" sz="1600" dirty="0">
                <a:latin typeface="Times New Roman" panose="02020603050405020304" pitchFamily="18" charset="0"/>
                <a:cs typeface="Times New Roman" panose="02020603050405020304" pitchFamily="18" charset="0"/>
              </a:rPr>
              <a:t>Hudson</a:t>
            </a:r>
            <a:r>
              <a:rPr lang="en-US" sz="1600" dirty="0" smtClean="0">
                <a:latin typeface="Times New Roman" panose="02020603050405020304" pitchFamily="18" charset="0"/>
                <a:cs typeface="Times New Roman" panose="02020603050405020304" pitchFamily="18" charset="0"/>
              </a:rPr>
              <a:t>, &amp; </a:t>
            </a:r>
            <a:r>
              <a:rPr lang="en-US" sz="1600" dirty="0">
                <a:latin typeface="Times New Roman" panose="02020603050405020304" pitchFamily="18" charset="0"/>
                <a:cs typeface="Times New Roman" panose="02020603050405020304" pitchFamily="18" charset="0"/>
              </a:rPr>
              <a:t>Bowness</a:t>
            </a:r>
            <a:r>
              <a:rPr lang="en-US" sz="1600" dirty="0" smtClean="0">
                <a:latin typeface="Times New Roman" panose="02020603050405020304" pitchFamily="18" charset="0"/>
                <a:cs typeface="Times New Roman" panose="02020603050405020304" pitchFamily="18" charset="0"/>
              </a:rPr>
              <a:t>, 2021)</a:t>
            </a:r>
            <a:r>
              <a:rPr lang="en-US" sz="1600" dirty="0" smtClean="0">
                <a:solidFill>
                  <a:schemeClr val="tx1"/>
                </a:solidFill>
                <a:latin typeface="Times New Roman" panose="02020603050405020304" pitchFamily="18" charset="0"/>
                <a:cs typeface="Times New Roman" panose="02020603050405020304" pitchFamily="18" charset="0"/>
              </a:rPr>
              <a:t>.</a:t>
            </a:r>
            <a:endParaRPr lang="en-US" sz="1600" dirty="0">
              <a:solidFill>
                <a:schemeClr val="tx1"/>
              </a:solidFill>
              <a:latin typeface="Times New Roman" panose="02020603050405020304" pitchFamily="18" charset="0"/>
              <a:cs typeface="Times New Roman" panose="02020603050405020304" pitchFamily="18" charset="0"/>
            </a:endParaRPr>
          </a:p>
          <a:p>
            <a:r>
              <a:rPr lang="en-US" sz="1600" dirty="0">
                <a:solidFill>
                  <a:schemeClr val="tx1"/>
                </a:solidFill>
                <a:latin typeface="Times New Roman" panose="02020603050405020304" pitchFamily="18" charset="0"/>
                <a:cs typeface="Times New Roman" panose="02020603050405020304" pitchFamily="18" charset="0"/>
              </a:rPr>
              <a:t>It has a global customer base of more than 25 million people and provides an amount of products and services, spanning banking and other financial, asset management, and securities brokerage. </a:t>
            </a:r>
            <a:endParaRPr lang="en-US" sz="1600" dirty="0" smtClean="0">
              <a:solidFill>
                <a:schemeClr val="tx1"/>
              </a:solidFill>
              <a:latin typeface="Times New Roman" panose="02020603050405020304" pitchFamily="18" charset="0"/>
              <a:cs typeface="Times New Roman" panose="02020603050405020304" pitchFamily="18" charset="0"/>
            </a:endParaRPr>
          </a:p>
          <a:p>
            <a:r>
              <a:rPr lang="en-US" sz="1600" dirty="0" smtClean="0">
                <a:solidFill>
                  <a:schemeClr val="tx1"/>
                </a:solidFill>
                <a:latin typeface="Times New Roman" panose="02020603050405020304" pitchFamily="18" charset="0"/>
                <a:cs typeface="Times New Roman" panose="02020603050405020304" pitchFamily="18" charset="0"/>
              </a:rPr>
              <a:t>Therefore this paper will </a:t>
            </a:r>
            <a:r>
              <a:rPr lang="en-US" sz="1600" dirty="0" smtClean="0">
                <a:solidFill>
                  <a:schemeClr val="tx1"/>
                </a:solidFill>
                <a:latin typeface="Times New Roman" panose="02020603050405020304" pitchFamily="18" charset="0"/>
                <a:cs typeface="Times New Roman" panose="02020603050405020304" pitchFamily="18" charset="0"/>
              </a:rPr>
              <a:t>discuss the </a:t>
            </a:r>
            <a:r>
              <a:rPr lang="en-US" sz="1600" dirty="0" smtClean="0">
                <a:solidFill>
                  <a:schemeClr val="tx1"/>
                </a:solidFill>
                <a:latin typeface="Times New Roman" panose="02020603050405020304" pitchFamily="18" charset="0"/>
                <a:cs typeface="Times New Roman" panose="02020603050405020304" pitchFamily="18" charset="0"/>
              </a:rPr>
              <a:t> comparison of </a:t>
            </a:r>
            <a:r>
              <a:rPr lang="en-US" sz="1600" dirty="0" smtClean="0">
                <a:solidFill>
                  <a:schemeClr val="tx1"/>
                </a:solidFill>
                <a:latin typeface="Times New Roman" panose="02020603050405020304" pitchFamily="18" charset="0"/>
                <a:cs typeface="Times New Roman" panose="02020603050405020304" pitchFamily="18" charset="0"/>
              </a:rPr>
              <a:t>CIBC </a:t>
            </a:r>
            <a:r>
              <a:rPr lang="en-US" sz="1600" dirty="0">
                <a:solidFill>
                  <a:schemeClr val="tx1"/>
                </a:solidFill>
                <a:latin typeface="Times New Roman" panose="02020603050405020304" pitchFamily="18" charset="0"/>
                <a:cs typeface="Times New Roman" panose="02020603050405020304" pitchFamily="18" charset="0"/>
              </a:rPr>
              <a:t>and SCOTIA </a:t>
            </a:r>
            <a:r>
              <a:rPr lang="en-US" sz="1600" dirty="0" smtClean="0">
                <a:solidFill>
                  <a:schemeClr val="tx1"/>
                </a:solidFill>
                <a:latin typeface="Times New Roman" panose="02020603050405020304" pitchFamily="18" charset="0"/>
                <a:cs typeface="Times New Roman" panose="02020603050405020304" pitchFamily="18" charset="0"/>
              </a:rPr>
              <a:t>Bank incorporation of OB System/ sub- system  of both banks </a:t>
            </a:r>
            <a:r>
              <a:rPr lang="en-CA" sz="1600" dirty="0">
                <a:latin typeface="Times New Roman" panose="02020603050405020304" pitchFamily="18" charset="0"/>
                <a:cs typeface="Times New Roman" panose="02020603050405020304" pitchFamily="18" charset="0"/>
              </a:rPr>
              <a:t>utilizing secondary data research </a:t>
            </a:r>
            <a:r>
              <a:rPr lang="en-CA" sz="1600" dirty="0" smtClean="0">
                <a:latin typeface="Times New Roman" panose="02020603050405020304" pitchFamily="18" charset="0"/>
                <a:cs typeface="Times New Roman" panose="02020603050405020304" pitchFamily="18" charset="0"/>
              </a:rPr>
              <a:t>to </a:t>
            </a:r>
            <a:r>
              <a:rPr lang="en-CA" sz="1600" dirty="0">
                <a:latin typeface="Times New Roman" panose="02020603050405020304" pitchFamily="18" charset="0"/>
                <a:cs typeface="Times New Roman" panose="02020603050405020304" pitchFamily="18" charset="0"/>
              </a:rPr>
              <a:t>identify problems and recommend constructive improvements</a:t>
            </a:r>
            <a:r>
              <a:rPr lang="en-US" sz="1600" dirty="0" smtClean="0">
                <a:solidFill>
                  <a:schemeClr val="tx1"/>
                </a:solidFill>
                <a:latin typeface="Times New Roman" panose="02020603050405020304" pitchFamily="18" charset="0"/>
                <a:cs typeface="Times New Roman" panose="02020603050405020304" pitchFamily="18" charset="0"/>
              </a:rPr>
              <a:t>   as discussed below.</a:t>
            </a:r>
            <a:endParaRPr lang="en-US" sz="1600" dirty="0">
              <a:solidFill>
                <a:schemeClr val="tx1"/>
              </a:solidFill>
              <a:latin typeface="Times New Roman" panose="02020603050405020304" pitchFamily="18" charset="0"/>
              <a:cs typeface="Times New Roman" panose="02020603050405020304" pitchFamily="18" charset="0"/>
            </a:endParaRPr>
          </a:p>
          <a:p>
            <a:pPr marL="0" indent="0">
              <a:buNone/>
            </a:pPr>
            <a:r>
              <a:rPr lang="en-US" sz="1600" dirty="0" smtClean="0">
                <a:solidFill>
                  <a:schemeClr val="tx1"/>
                </a:solidFill>
                <a:latin typeface="Times New Roman" panose="02020603050405020304" pitchFamily="18" charset="0"/>
                <a:cs typeface="Times New Roman" panose="02020603050405020304" pitchFamily="18" charset="0"/>
              </a:rPr>
              <a:t> </a:t>
            </a:r>
            <a:endParaRPr lang="en-US" sz="16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1288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34291"/>
          </a:xfrm>
        </p:spPr>
        <p:txBody>
          <a:bodyPr/>
          <a:lstStyle/>
          <a:p>
            <a:pPr algn="ctr"/>
            <a:r>
              <a:rPr lang="en-US" dirty="0" smtClean="0">
                <a:solidFill>
                  <a:schemeClr val="tx1"/>
                </a:solidFill>
                <a:latin typeface="Times New Roman" panose="02020603050405020304" pitchFamily="18" charset="0"/>
                <a:cs typeface="Times New Roman" panose="02020603050405020304" pitchFamily="18" charset="0"/>
              </a:rPr>
              <a:t>Purpose of the Research </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620261"/>
            <a:ext cx="8596668" cy="4198648"/>
          </a:xfrm>
        </p:spPr>
        <p:txBody>
          <a:bodyPr>
            <a:normAutofit/>
          </a:bodyPr>
          <a:lstStyle/>
          <a:p>
            <a:r>
              <a:rPr lang="en-US" dirty="0" smtClean="0">
                <a:latin typeface="Times New Roman" panose="02020603050405020304" pitchFamily="18" charset="0"/>
                <a:cs typeface="Times New Roman" panose="02020603050405020304" pitchFamily="18" charset="0"/>
              </a:rPr>
              <a:t>The main purpose of this research is to critically compare</a:t>
            </a:r>
            <a:r>
              <a:rPr lang="en-US" dirty="0" smtClean="0">
                <a:solidFill>
                  <a:schemeClr val="tx1"/>
                </a:solidFill>
                <a:latin typeface="Times New Roman" panose="02020603050405020304" pitchFamily="18" charset="0"/>
                <a:cs typeface="Times New Roman" panose="02020603050405020304" pitchFamily="18" charset="0"/>
              </a:rPr>
              <a:t> CIBC </a:t>
            </a:r>
            <a:r>
              <a:rPr lang="en-US" dirty="0">
                <a:solidFill>
                  <a:schemeClr val="tx1"/>
                </a:solidFill>
                <a:latin typeface="Times New Roman" panose="02020603050405020304" pitchFamily="18" charset="0"/>
                <a:cs typeface="Times New Roman" panose="02020603050405020304" pitchFamily="18" charset="0"/>
              </a:rPr>
              <a:t>and SCOTIA Bank incorporation of OB System/ sub- system  of both banks </a:t>
            </a:r>
            <a:r>
              <a:rPr lang="en-CA" dirty="0">
                <a:latin typeface="Times New Roman" panose="02020603050405020304" pitchFamily="18" charset="0"/>
                <a:cs typeface="Times New Roman" panose="02020603050405020304" pitchFamily="18" charset="0"/>
              </a:rPr>
              <a:t>utilizing secondary data research to identify problems and recommend constructive </a:t>
            </a:r>
            <a:r>
              <a:rPr lang="en-CA" dirty="0" smtClean="0">
                <a:latin typeface="Times New Roman" panose="02020603050405020304" pitchFamily="18" charset="0"/>
                <a:cs typeface="Times New Roman" panose="02020603050405020304" pitchFamily="18" charset="0"/>
              </a:rPr>
              <a:t>improvements.</a:t>
            </a:r>
          </a:p>
          <a:p>
            <a:r>
              <a:rPr lang="en-US" dirty="0">
                <a:latin typeface="Times New Roman" panose="02020603050405020304" pitchFamily="18" charset="0"/>
                <a:cs typeface="Times New Roman" panose="02020603050405020304" pitchFamily="18" charset="0"/>
              </a:rPr>
              <a:t>To make people more aware of the economic actions taken by these banking institutions over the last two decades and how successfully they have decided to respond to adjustments in their social and physical </a:t>
            </a:r>
            <a:r>
              <a:rPr lang="en-US" dirty="0" smtClean="0">
                <a:latin typeface="Times New Roman" panose="02020603050405020304" pitchFamily="18" charset="0"/>
                <a:cs typeface="Times New Roman" panose="02020603050405020304" pitchFamily="18" charset="0"/>
              </a:rPr>
              <a:t>environment.</a:t>
            </a:r>
          </a:p>
          <a:p>
            <a:r>
              <a:rPr lang="en-US" smtClean="0">
                <a:latin typeface="Times New Roman" panose="02020603050405020304" pitchFamily="18" charset="0"/>
                <a:cs typeface="Times New Roman" panose="02020603050405020304" pitchFamily="18" charset="0"/>
              </a:rPr>
              <a:t> This </a:t>
            </a:r>
            <a:r>
              <a:rPr lang="en-US" dirty="0">
                <a:latin typeface="Times New Roman" panose="02020603050405020304" pitchFamily="18" charset="0"/>
                <a:cs typeface="Times New Roman" panose="02020603050405020304" pitchFamily="18" charset="0"/>
              </a:rPr>
              <a:t>study examines the individual strategy performance of the two largest Canadian banks as well as their competitive landscape within the Canadian banking industry. </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95378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92727"/>
          </a:xfrm>
        </p:spPr>
        <p:txBody>
          <a:bodyPr/>
          <a:lstStyle/>
          <a:p>
            <a:pPr algn="ctr"/>
            <a:r>
              <a:rPr lang="en-US" b="1" dirty="0" smtClean="0">
                <a:solidFill>
                  <a:schemeClr val="tx1"/>
                </a:solidFill>
                <a:latin typeface="Times New Roman" panose="02020603050405020304" pitchFamily="18" charset="0"/>
                <a:cs typeface="Times New Roman" panose="02020603050405020304" pitchFamily="18" charset="0"/>
              </a:rPr>
              <a:t>Review of Literature </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302327"/>
            <a:ext cx="8596668" cy="5347855"/>
          </a:xfrm>
        </p:spPr>
        <p:txBody>
          <a:bodyPr>
            <a:noAutofit/>
          </a:bodyPr>
          <a:lstStyle/>
          <a:p>
            <a:pPr>
              <a:lnSpc>
                <a:spcPct val="200000"/>
              </a:lnSpc>
            </a:pPr>
            <a:r>
              <a:rPr lang="en-US" sz="1600" dirty="0">
                <a:latin typeface="Times New Roman" panose="02020603050405020304" pitchFamily="18" charset="0"/>
                <a:cs typeface="Times New Roman" panose="02020603050405020304" pitchFamily="18" charset="0"/>
              </a:rPr>
              <a:t>This paper includes a review of associated strategic planning and competitor analysis literary works, </a:t>
            </a:r>
            <a:r>
              <a:rPr lang="en-US" sz="1600" dirty="0" smtClean="0">
                <a:latin typeface="Times New Roman" panose="02020603050405020304" pitchFamily="18" charset="0"/>
                <a:cs typeface="Times New Roman" panose="02020603050405020304" pitchFamily="18" charset="0"/>
              </a:rPr>
              <a:t>in </a:t>
            </a:r>
            <a:r>
              <a:rPr lang="en-US" sz="1600" dirty="0">
                <a:latin typeface="Times New Roman" panose="02020603050405020304" pitchFamily="18" charset="0"/>
                <a:cs typeface="Times New Roman" panose="02020603050405020304" pitchFamily="18" charset="0"/>
              </a:rPr>
              <a:t>gaining a better understanding of the processes at play within the Canadian financial system, the surroundings in which the businesses operate, and then within both of the financial institutions </a:t>
            </a:r>
            <a:r>
              <a:rPr lang="en-US" sz="1600" dirty="0" smtClean="0">
                <a:latin typeface="Times New Roman" panose="02020603050405020304" pitchFamily="18" charset="0"/>
                <a:cs typeface="Times New Roman" panose="02020603050405020304" pitchFamily="18" charset="0"/>
              </a:rPr>
              <a:t>themselves (</a:t>
            </a:r>
            <a:r>
              <a:rPr lang="en-US" sz="1600" dirty="0">
                <a:latin typeface="Times New Roman" panose="02020603050405020304" pitchFamily="18" charset="0"/>
                <a:cs typeface="Times New Roman" panose="02020603050405020304" pitchFamily="18" charset="0"/>
              </a:rPr>
              <a:t>Boysen</a:t>
            </a:r>
            <a:r>
              <a:rPr lang="en-US" sz="1600" dirty="0" smtClean="0">
                <a:latin typeface="Times New Roman" panose="02020603050405020304" pitchFamily="18" charset="0"/>
                <a:cs typeface="Times New Roman" panose="02020603050405020304" pitchFamily="18" charset="0"/>
              </a:rPr>
              <a:t>, 2021).</a:t>
            </a:r>
          </a:p>
          <a:p>
            <a:pPr>
              <a:lnSpc>
                <a:spcPct val="200000"/>
              </a:lnSpc>
            </a:pPr>
            <a:r>
              <a:rPr lang="en-US" sz="1600" dirty="0">
                <a:latin typeface="Times New Roman" panose="02020603050405020304" pitchFamily="18" charset="0"/>
                <a:cs typeface="Times New Roman" panose="02020603050405020304" pitchFamily="18" charset="0"/>
              </a:rPr>
              <a:t>There has been a lot of research done on corporate strategy, especially in relation to traditional industrial organizations, but it is also becoming more common in the services </a:t>
            </a:r>
            <a:r>
              <a:rPr lang="en-US" sz="1600" dirty="0" smtClean="0">
                <a:latin typeface="Times New Roman" panose="02020603050405020304" pitchFamily="18" charset="0"/>
                <a:cs typeface="Times New Roman" panose="02020603050405020304" pitchFamily="18" charset="0"/>
              </a:rPr>
              <a:t>industry.</a:t>
            </a:r>
          </a:p>
          <a:p>
            <a:pPr>
              <a:lnSpc>
                <a:spcPct val="200000"/>
              </a:lnSpc>
            </a:pPr>
            <a:r>
              <a:rPr lang="en-US" sz="1600" dirty="0" smtClean="0">
                <a:latin typeface="Times New Roman" panose="02020603050405020304" pitchFamily="18" charset="0"/>
                <a:cs typeface="Times New Roman" panose="02020603050405020304" pitchFamily="18" charset="0"/>
              </a:rPr>
              <a:t>A </a:t>
            </a:r>
            <a:r>
              <a:rPr lang="en-US" sz="1600" dirty="0">
                <a:latin typeface="Times New Roman" panose="02020603050405020304" pitchFamily="18" charset="0"/>
                <a:cs typeface="Times New Roman" panose="02020603050405020304" pitchFamily="18" charset="0"/>
              </a:rPr>
              <a:t>brief explanation of the two most common schools of thought linked with strategy is provided below</a:t>
            </a: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which includes, Perspectives on Industrial Logistics, The Mainstream Environmental Perspective , The Firm's Resource-Based Theory, </a:t>
            </a:r>
            <a:r>
              <a:rPr lang="en-US" sz="1600" dirty="0" smtClean="0">
                <a:latin typeface="Times New Roman" panose="02020603050405020304" pitchFamily="18" charset="0"/>
                <a:cs typeface="Times New Roman" panose="02020603050405020304" pitchFamily="18" charset="0"/>
              </a:rPr>
              <a:t>as well as The Connection perspective (</a:t>
            </a:r>
            <a:r>
              <a:rPr lang="en-US" sz="1600" dirty="0">
                <a:latin typeface="Times New Roman" panose="02020603050405020304" pitchFamily="18" charset="0"/>
                <a:cs typeface="Times New Roman" panose="02020603050405020304" pitchFamily="18" charset="0"/>
              </a:rPr>
              <a:t>Welte</a:t>
            </a:r>
            <a:r>
              <a:rPr lang="en-US" sz="1600" dirty="0" smtClean="0">
                <a:latin typeface="Times New Roman" panose="02020603050405020304" pitchFamily="18" charset="0"/>
                <a:cs typeface="Times New Roman" panose="02020603050405020304" pitchFamily="18" charset="0"/>
              </a:rPr>
              <a:t>, &amp; </a:t>
            </a:r>
            <a:r>
              <a:rPr lang="en-US" sz="1600" dirty="0">
                <a:latin typeface="Times New Roman" panose="02020603050405020304" pitchFamily="18" charset="0"/>
                <a:cs typeface="Times New Roman" panose="02020603050405020304" pitchFamily="18" charset="0"/>
              </a:rPr>
              <a:t>Molnar, </a:t>
            </a:r>
            <a:r>
              <a:rPr lang="en-US" sz="1600" dirty="0" smtClean="0">
                <a:latin typeface="Times New Roman" panose="02020603050405020304" pitchFamily="18" charset="0"/>
                <a:cs typeface="Times New Roman" panose="02020603050405020304" pitchFamily="18" charset="0"/>
              </a:rPr>
              <a:t>2021).</a:t>
            </a:r>
            <a:endParaRPr lang="en-US"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16025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776" y="514066"/>
            <a:ext cx="8596668" cy="1320800"/>
          </a:xfrm>
        </p:spPr>
        <p:txBody>
          <a:bodyPr>
            <a:normAutofit/>
          </a:bodyPr>
          <a:lstStyle/>
          <a:p>
            <a:pPr>
              <a:lnSpc>
                <a:spcPct val="200000"/>
              </a:lnSpc>
            </a:pP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O</a:t>
            </a:r>
            <a:r>
              <a:rPr lang="en-US" dirty="0" smtClean="0">
                <a:solidFill>
                  <a:schemeClr val="tx1"/>
                </a:solidFill>
                <a:latin typeface="Times New Roman" panose="02020603050405020304" pitchFamily="18" charset="0"/>
                <a:cs typeface="Times New Roman" panose="02020603050405020304" pitchFamily="18" charset="0"/>
              </a:rPr>
              <a:t>rganizational Finance Theory</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36839" y="1834866"/>
            <a:ext cx="8596668" cy="4337193"/>
          </a:xfrm>
        </p:spPr>
        <p:txBody>
          <a:bodyPr>
            <a:noAutofit/>
          </a:bodyPr>
          <a:lstStyle/>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The Bain Mason framework, or organizational finance theory, analyzes how the market structure and the behavior of its enterprises within it impact the industry's financial outlook</a:t>
            </a:r>
            <a:r>
              <a:rPr lang="en-US" sz="1600" dirty="0" smtClean="0">
                <a:solidFill>
                  <a:schemeClr val="tx1"/>
                </a:solidFill>
                <a:latin typeface="Times New Roman" panose="02020603050405020304" pitchFamily="18" charset="0"/>
                <a:cs typeface="Times New Roman" panose="02020603050405020304" pitchFamily="18" charset="0"/>
              </a:rPr>
              <a:t>.</a:t>
            </a:r>
          </a:p>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Consumption, the number </a:t>
            </a:r>
            <a:r>
              <a:rPr lang="en-US" sz="1600" dirty="0" smtClean="0">
                <a:solidFill>
                  <a:schemeClr val="tx1"/>
                </a:solidFill>
                <a:latin typeface="Times New Roman" panose="02020603050405020304" pitchFamily="18" charset="0"/>
                <a:cs typeface="Times New Roman" panose="02020603050405020304" pitchFamily="18" charset="0"/>
              </a:rPr>
              <a:t>of CIBC and SCOTIA BANKS </a:t>
            </a:r>
            <a:r>
              <a:rPr lang="en-US" sz="1600" dirty="0">
                <a:solidFill>
                  <a:schemeClr val="tx1"/>
                </a:solidFill>
                <a:latin typeface="Times New Roman" panose="02020603050405020304" pitchFamily="18" charset="0"/>
                <a:cs typeface="Times New Roman" panose="02020603050405020304" pitchFamily="18" charset="0"/>
              </a:rPr>
              <a:t>producers and consumers, entrances and exits barriers, state interference, taxation, cost, and advertising are all factors in the industry in terms of </a:t>
            </a:r>
            <a:r>
              <a:rPr lang="en-US" sz="1600" dirty="0" smtClean="0">
                <a:solidFill>
                  <a:schemeClr val="tx1"/>
                </a:solidFill>
                <a:latin typeface="Times New Roman" panose="02020603050405020304" pitchFamily="18" charset="0"/>
                <a:cs typeface="Times New Roman" panose="02020603050405020304" pitchFamily="18" charset="0"/>
              </a:rPr>
              <a:t>framework </a:t>
            </a:r>
            <a:r>
              <a:rPr lang="en-US" sz="1600" dirty="0">
                <a:latin typeface="Times New Roman" panose="02020603050405020304" pitchFamily="18" charset="0"/>
                <a:cs typeface="Times New Roman" panose="02020603050405020304" pitchFamily="18" charset="0"/>
              </a:rPr>
              <a:t>(Boysen, 2021</a:t>
            </a:r>
            <a:r>
              <a:rPr lang="en-US" sz="1600" dirty="0" smtClean="0">
                <a:latin typeface="Times New Roman" panose="02020603050405020304" pitchFamily="18" charset="0"/>
                <a:cs typeface="Times New Roman" panose="02020603050405020304" pitchFamily="18" charset="0"/>
              </a:rPr>
              <a:t>)</a:t>
            </a:r>
            <a:r>
              <a:rPr lang="en-US" sz="1600" dirty="0" smtClean="0">
                <a:solidFill>
                  <a:schemeClr val="tx1"/>
                </a:solidFill>
                <a:latin typeface="Times New Roman" panose="02020603050405020304" pitchFamily="18" charset="0"/>
                <a:cs typeface="Times New Roman" panose="02020603050405020304" pitchFamily="18" charset="0"/>
              </a:rPr>
              <a:t>.</a:t>
            </a:r>
            <a:endParaRPr lang="en-US" sz="1600" dirty="0">
              <a:solidFill>
                <a:schemeClr val="tx1"/>
              </a:solidFill>
              <a:latin typeface="Times New Roman" panose="02020603050405020304" pitchFamily="18" charset="0"/>
              <a:cs typeface="Times New Roman" panose="02020603050405020304" pitchFamily="18" charset="0"/>
            </a:endParaRPr>
          </a:p>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A key finding of this study is that firms operating in capital - intensive industries competitive pressure, a small number of individuals, geographically distributed goods or services, or slow growth flexibility function better than those trade internationally with low income </a:t>
            </a:r>
            <a:r>
              <a:rPr lang="en-US" sz="1600" dirty="0" smtClean="0">
                <a:solidFill>
                  <a:schemeClr val="tx1"/>
                </a:solidFill>
                <a:latin typeface="Times New Roman" panose="02020603050405020304" pitchFamily="18" charset="0"/>
                <a:cs typeface="Times New Roman" panose="02020603050405020304" pitchFamily="18" charset="0"/>
              </a:rPr>
              <a:t>elasticity </a:t>
            </a:r>
            <a:r>
              <a:rPr lang="en-US" sz="1600" dirty="0">
                <a:latin typeface="Times New Roman" panose="02020603050405020304" pitchFamily="18" charset="0"/>
                <a:cs typeface="Times New Roman" panose="02020603050405020304" pitchFamily="18" charset="0"/>
              </a:rPr>
              <a:t>(Bui, et al., 2021</a:t>
            </a:r>
            <a:r>
              <a:rPr lang="en-US" sz="1600" dirty="0" smtClean="0">
                <a:latin typeface="Times New Roman" panose="02020603050405020304" pitchFamily="18" charset="0"/>
                <a:cs typeface="Times New Roman" panose="02020603050405020304" pitchFamily="18" charset="0"/>
              </a:rPr>
              <a:t>)</a:t>
            </a:r>
            <a:r>
              <a:rPr lang="en-US" sz="1600" dirty="0" smtClean="0">
                <a:solidFill>
                  <a:schemeClr val="tx1"/>
                </a:solidFill>
                <a:latin typeface="Times New Roman" panose="02020603050405020304" pitchFamily="18" charset="0"/>
                <a:cs typeface="Times New Roman" panose="02020603050405020304" pitchFamily="18" charset="0"/>
              </a:rPr>
              <a:t>.</a:t>
            </a:r>
            <a:endParaRPr lang="en-US"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70519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039091"/>
          </a:xfrm>
        </p:spPr>
        <p:txBody>
          <a:bodyPr>
            <a:normAutofit fontScale="90000"/>
          </a:bodyPr>
          <a:lstStyle/>
          <a:p>
            <a:pPr algn="ctr"/>
            <a:r>
              <a:rPr lang="en-US" b="1" dirty="0">
                <a:solidFill>
                  <a:schemeClr val="tx1"/>
                </a:solidFill>
                <a:latin typeface="Times New Roman" panose="02020603050405020304" pitchFamily="18" charset="0"/>
                <a:cs typeface="Times New Roman" panose="02020603050405020304" pitchFamily="18" charset="0"/>
              </a:rPr>
              <a:t>The Mainstream Environmental Perspective </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648690"/>
            <a:ext cx="8596668" cy="4862945"/>
          </a:xfrm>
        </p:spPr>
        <p:txBody>
          <a:bodyPr>
            <a:noAutofit/>
          </a:bodyPr>
          <a:lstStyle/>
          <a:p>
            <a:pPr>
              <a:lnSpc>
                <a:spcPct val="200000"/>
              </a:lnSpc>
            </a:pPr>
            <a:r>
              <a:rPr lang="en-US" dirty="0" smtClean="0">
                <a:solidFill>
                  <a:schemeClr val="tx1"/>
                </a:solidFill>
                <a:latin typeface="Times New Roman" panose="02020603050405020304" pitchFamily="18" charset="0"/>
                <a:cs typeface="Times New Roman" panose="02020603050405020304" pitchFamily="18" charset="0"/>
              </a:rPr>
              <a:t>The mainstream environmental </a:t>
            </a:r>
            <a:r>
              <a:rPr lang="en-US" dirty="0">
                <a:solidFill>
                  <a:schemeClr val="tx1"/>
                </a:solidFill>
                <a:latin typeface="Times New Roman" panose="02020603050405020304" pitchFamily="18" charset="0"/>
                <a:cs typeface="Times New Roman" panose="02020603050405020304" pitchFamily="18" charset="0"/>
              </a:rPr>
              <a:t>perspective is based on biological sciences and aims to explain the elements that influence the life cycles of businesses within a certain </a:t>
            </a:r>
            <a:r>
              <a:rPr lang="en-US" dirty="0" smtClean="0">
                <a:solidFill>
                  <a:schemeClr val="tx1"/>
                </a:solidFill>
                <a:latin typeface="Times New Roman" panose="02020603050405020304" pitchFamily="18" charset="0"/>
                <a:cs typeface="Times New Roman" panose="02020603050405020304" pitchFamily="18" charset="0"/>
              </a:rPr>
              <a:t>industry </a:t>
            </a:r>
            <a:r>
              <a:rPr lang="en-US" dirty="0">
                <a:latin typeface="Times New Roman" panose="02020603050405020304" pitchFamily="18" charset="0"/>
                <a:cs typeface="Times New Roman" panose="02020603050405020304" pitchFamily="18" charset="0"/>
              </a:rPr>
              <a:t>(Boysen, 2021</a:t>
            </a:r>
            <a:r>
              <a:rPr lang="en-US" dirty="0" smtClean="0">
                <a:latin typeface="Times New Roman" panose="02020603050405020304" pitchFamily="18" charset="0"/>
                <a:cs typeface="Times New Roman" panose="02020603050405020304" pitchFamily="18" charset="0"/>
              </a:rPr>
              <a:t>)</a:t>
            </a:r>
            <a:r>
              <a:rPr lang="en-US" dirty="0" smtClean="0">
                <a:solidFill>
                  <a:schemeClr val="tx1"/>
                </a:solidFill>
                <a:latin typeface="Times New Roman" panose="02020603050405020304" pitchFamily="18" charset="0"/>
                <a:cs typeface="Times New Roman" panose="02020603050405020304" pitchFamily="18" charset="0"/>
              </a:rPr>
              <a:t>.</a:t>
            </a:r>
            <a:endParaRPr lang="en-US" dirty="0">
              <a:solidFill>
                <a:schemeClr val="tx1"/>
              </a:solidFill>
              <a:latin typeface="Times New Roman" panose="02020603050405020304" pitchFamily="18" charset="0"/>
              <a:cs typeface="Times New Roman" panose="02020603050405020304" pitchFamily="18" charset="0"/>
            </a:endParaRP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The usage of terminology like niche and populations demonstrates the theory's connection to biological disciplines. </a:t>
            </a:r>
            <a:endParaRPr lang="en-US" dirty="0" smtClean="0">
              <a:solidFill>
                <a:schemeClr val="tx1"/>
              </a:solidFill>
              <a:latin typeface="Times New Roman" panose="02020603050405020304" pitchFamily="18" charset="0"/>
              <a:cs typeface="Times New Roman" panose="02020603050405020304" pitchFamily="18" charset="0"/>
            </a:endParaRPr>
          </a:p>
          <a:p>
            <a:pPr>
              <a:lnSpc>
                <a:spcPct val="200000"/>
              </a:lnSpc>
            </a:pPr>
            <a:r>
              <a:rPr lang="en-US" dirty="0">
                <a:latin typeface="Times New Roman" panose="02020603050405020304" pitchFamily="18" charset="0"/>
                <a:cs typeface="Times New Roman" panose="02020603050405020304" pitchFamily="18" charset="0"/>
              </a:rPr>
              <a:t>According to this notion, </a:t>
            </a:r>
            <a:r>
              <a:rPr lang="en-US" dirty="0" smtClean="0">
                <a:latin typeface="Times New Roman" panose="02020603050405020304" pitchFamily="18" charset="0"/>
                <a:cs typeface="Times New Roman" panose="02020603050405020304" pitchFamily="18" charset="0"/>
              </a:rPr>
              <a:t>CIBC and SCOTIA Banks usually </a:t>
            </a:r>
            <a:r>
              <a:rPr lang="en-US" dirty="0">
                <a:latin typeface="Times New Roman" panose="02020603050405020304" pitchFamily="18" charset="0"/>
                <a:cs typeface="Times New Roman" panose="02020603050405020304" pitchFamily="18" charset="0"/>
              </a:rPr>
              <a:t>go through a three-stage life cycle process.</a:t>
            </a:r>
          </a:p>
          <a:p>
            <a:pPr marL="0" indent="0">
              <a:lnSpc>
                <a:spcPct val="200000"/>
              </a:lnSpc>
              <a:buNone/>
            </a:pPr>
            <a:r>
              <a:rPr lang="en-US" dirty="0" smtClean="0">
                <a:solidFill>
                  <a:schemeClr val="tx1"/>
                </a:solidFill>
                <a:latin typeface="Times New Roman" panose="02020603050405020304" pitchFamily="18" charset="0"/>
                <a:cs typeface="Times New Roman" panose="02020603050405020304" pitchFamily="18" charset="0"/>
              </a:rPr>
              <a:t> </a:t>
            </a: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9324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872837"/>
            <a:ext cx="8596668" cy="5168526"/>
          </a:xfrm>
        </p:spPr>
        <p:txBody>
          <a:bodyPr>
            <a:normAutofit/>
          </a:bodyPr>
          <a:lstStyle/>
          <a:p>
            <a:pPr marL="0" indent="0" algn="ctr">
              <a:buNone/>
            </a:pPr>
            <a:r>
              <a:rPr lang="en-US" sz="3600" dirty="0">
                <a:latin typeface="Times New Roman" panose="02020603050405020304" pitchFamily="18" charset="0"/>
                <a:cs typeface="Times New Roman" panose="02020603050405020304" pitchFamily="18" charset="0"/>
              </a:rPr>
              <a:t>The Firm's Resource-Based Theory, </a:t>
            </a:r>
            <a:endParaRPr lang="en-US" sz="3600" dirty="0" smtClean="0">
              <a:latin typeface="Times New Roman" panose="02020603050405020304" pitchFamily="18" charset="0"/>
              <a:cs typeface="Times New Roman" panose="02020603050405020304" pitchFamily="18" charset="0"/>
            </a:endParaRPr>
          </a:p>
          <a:p>
            <a:pPr>
              <a:lnSpc>
                <a:spcPct val="150000"/>
              </a:lnSpc>
            </a:pPr>
            <a:r>
              <a:rPr lang="en-US" dirty="0">
                <a:latin typeface="Times New Roman" panose="02020603050405020304" pitchFamily="18" charset="0"/>
                <a:cs typeface="Times New Roman" panose="02020603050405020304" pitchFamily="18" charset="0"/>
              </a:rPr>
              <a:t>This viewpoint indicates that in order to maintain and/or become successful, businesses must identify and develop their resources and </a:t>
            </a:r>
            <a:r>
              <a:rPr lang="en-US" dirty="0" smtClean="0">
                <a:latin typeface="Times New Roman" panose="02020603050405020304" pitchFamily="18" charset="0"/>
                <a:cs typeface="Times New Roman" panose="02020603050405020304" pitchFamily="18" charset="0"/>
              </a:rPr>
              <a:t>skills </a:t>
            </a:r>
            <a:r>
              <a:rPr lang="en-US" dirty="0">
                <a:latin typeface="Times New Roman" panose="02020603050405020304" pitchFamily="18" charset="0"/>
                <a:cs typeface="Times New Roman" panose="02020603050405020304" pitchFamily="18" charset="0"/>
              </a:rPr>
              <a:t>(Bui, et al., 2021</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nSpc>
                <a:spcPct val="150000"/>
              </a:lnSpc>
            </a:pPr>
            <a:r>
              <a:rPr lang="en-US" dirty="0">
                <a:latin typeface="Times New Roman" panose="02020603050405020304" pitchFamily="18" charset="0"/>
                <a:cs typeface="Times New Roman" panose="02020603050405020304" pitchFamily="18" charset="0"/>
              </a:rPr>
              <a:t>This theory is based on the idea that </a:t>
            </a:r>
            <a:r>
              <a:rPr lang="en-US" dirty="0" smtClean="0">
                <a:latin typeface="Times New Roman" panose="02020603050405020304" pitchFamily="18" charset="0"/>
                <a:cs typeface="Times New Roman" panose="02020603050405020304" pitchFamily="18" charset="0"/>
              </a:rPr>
              <a:t>SCOTIA and CIBC BANKS has </a:t>
            </a:r>
            <a:r>
              <a:rPr lang="en-US" dirty="0">
                <a:latin typeface="Times New Roman" panose="02020603050405020304" pitchFamily="18" charset="0"/>
                <a:cs typeface="Times New Roman" panose="02020603050405020304" pitchFamily="18" charset="0"/>
              </a:rPr>
              <a:t>a unique collection of valued resources and talents that provide it a competitive advantage and enable it to prosper in the long </a:t>
            </a:r>
            <a:r>
              <a:rPr lang="en-US" dirty="0" smtClean="0">
                <a:latin typeface="Times New Roman" panose="02020603050405020304" pitchFamily="18" charset="0"/>
                <a:cs typeface="Times New Roman" panose="02020603050405020304" pitchFamily="18" charset="0"/>
              </a:rPr>
              <a:t>run </a:t>
            </a:r>
            <a:r>
              <a:rPr lang="en-US" dirty="0">
                <a:latin typeface="Times New Roman" panose="02020603050405020304" pitchFamily="18" charset="0"/>
                <a:cs typeface="Times New Roman" panose="02020603050405020304" pitchFamily="18" charset="0"/>
              </a:rPr>
              <a:t>(Boysen, 2021</a:t>
            </a:r>
            <a:r>
              <a:rPr lang="en-US" dirty="0" smtClean="0">
                <a:latin typeface="Times New Roman" panose="02020603050405020304" pitchFamily="18" charset="0"/>
                <a:cs typeface="Times New Roman" panose="02020603050405020304" pitchFamily="18" charset="0"/>
              </a:rPr>
              <a:t>).</a:t>
            </a:r>
          </a:p>
          <a:p>
            <a:pPr>
              <a:lnSpc>
                <a:spcPct val="150000"/>
              </a:lnSpc>
            </a:pPr>
            <a:r>
              <a:rPr lang="en-US" dirty="0">
                <a:latin typeface="Times New Roman" panose="02020603050405020304" pitchFamily="18" charset="0"/>
                <a:cs typeface="Times New Roman" panose="02020603050405020304" pitchFamily="18" charset="0"/>
              </a:rPr>
              <a:t>In order for </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SCOTIA and CIBC BANKS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to remain efficient and profitable over </a:t>
            </a:r>
            <a:r>
              <a:rPr lang="en-US" dirty="0" smtClean="0">
                <a:latin typeface="Times New Roman" panose="02020603050405020304" pitchFamily="18" charset="0"/>
                <a:cs typeface="Times New Roman" panose="02020603050405020304" pitchFamily="18" charset="0"/>
              </a:rPr>
              <a:t>time, they </a:t>
            </a:r>
            <a:r>
              <a:rPr lang="en-US" dirty="0">
                <a:latin typeface="Times New Roman" panose="02020603050405020304" pitchFamily="18" charset="0"/>
                <a:cs typeface="Times New Roman" panose="02020603050405020304" pitchFamily="18" charset="0"/>
              </a:rPr>
              <a:t>must have a framework that helps it to capitalize on precious, uncommon, distinctive, and non-substitutable core competencies.</a:t>
            </a:r>
            <a:endParaRPr lang="en-US" dirty="0" smtClean="0">
              <a:latin typeface="Times New Roman" panose="02020603050405020304" pitchFamily="18" charset="0"/>
              <a:cs typeface="Times New Roman" panose="02020603050405020304" pitchFamily="18" charset="0"/>
            </a:endParaRPr>
          </a:p>
          <a:p>
            <a:pPr>
              <a:lnSpc>
                <a:spcPct val="150000"/>
              </a:lnSpc>
            </a:pPr>
            <a:endParaRPr lang="en-US" dirty="0"/>
          </a:p>
          <a:p>
            <a:pPr>
              <a:lnSpc>
                <a:spcPct val="150000"/>
              </a:lnSpc>
            </a:pP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1208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200000"/>
              </a:lnSpc>
            </a:pPr>
            <a:r>
              <a:rPr lang="en-US" dirty="0" smtClean="0">
                <a:solidFill>
                  <a:schemeClr val="tx1"/>
                </a:solidFill>
                <a:latin typeface="Times New Roman" panose="02020603050405020304" pitchFamily="18" charset="0"/>
                <a:cs typeface="Times New Roman" panose="02020603050405020304" pitchFamily="18" charset="0"/>
              </a:rPr>
              <a:t>         </a:t>
            </a:r>
            <a:r>
              <a:rPr lang="en-US" b="1" dirty="0" smtClean="0">
                <a:solidFill>
                  <a:schemeClr val="tx1"/>
                </a:solidFill>
                <a:latin typeface="Times New Roman" panose="02020603050405020304" pitchFamily="18" charset="0"/>
                <a:cs typeface="Times New Roman" panose="02020603050405020304" pitchFamily="18" charset="0"/>
              </a:rPr>
              <a:t>The </a:t>
            </a:r>
            <a:r>
              <a:rPr lang="en-US" b="1" dirty="0">
                <a:solidFill>
                  <a:schemeClr val="tx1"/>
                </a:solidFill>
                <a:latin typeface="Times New Roman" panose="02020603050405020304" pitchFamily="18" charset="0"/>
                <a:cs typeface="Times New Roman" panose="02020603050405020304" pitchFamily="18" charset="0"/>
              </a:rPr>
              <a:t>Connection perspective</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According to this notion, </a:t>
            </a:r>
            <a:r>
              <a:rPr lang="en-US" dirty="0" smtClean="0">
                <a:latin typeface="Times New Roman" panose="02020603050405020304" pitchFamily="18" charset="0"/>
                <a:cs typeface="Times New Roman" panose="02020603050405020304" pitchFamily="18" charset="0"/>
              </a:rPr>
              <a:t>CIBC and SCOTIA BANKS </a:t>
            </a:r>
            <a:r>
              <a:rPr lang="en-US" dirty="0">
                <a:latin typeface="Times New Roman" panose="02020603050405020304" pitchFamily="18" charset="0"/>
                <a:cs typeface="Times New Roman" panose="02020603050405020304" pitchFamily="18" charset="0"/>
              </a:rPr>
              <a:t>are part of larger networks that help them succeed by connecting them to information, skills, expertise, marketplaces, and innovations. </a:t>
            </a:r>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Project finance, insurance plans, and network effects are some of the other advantages of connections.</a:t>
            </a:r>
          </a:p>
          <a:p>
            <a:r>
              <a:rPr lang="en-US" dirty="0">
                <a:latin typeface="Times New Roman" panose="02020603050405020304" pitchFamily="18" charset="0"/>
                <a:cs typeface="Times New Roman" panose="02020603050405020304" pitchFamily="18" charset="0"/>
              </a:rPr>
              <a:t>A firm's system comprises of its consumers, distributors, content providers, regulatory agencies, and compliance officers at a high level, while at a more detailed level, the content objective of the employees from various firms, work colleagues, friends, and others, who together provide the social atmosphere that influences </a:t>
            </a:r>
            <a:r>
              <a:rPr lang="en-US" dirty="0" smtClean="0">
                <a:latin typeface="Times New Roman" panose="02020603050405020304" pitchFamily="18" charset="0"/>
                <a:cs typeface="Times New Roman" panose="02020603050405020304" pitchFamily="18" charset="0"/>
              </a:rPr>
              <a:t>decision-making </a:t>
            </a:r>
            <a:r>
              <a:rPr lang="en-US" dirty="0">
                <a:latin typeface="Times New Roman" panose="02020603050405020304" pitchFamily="18" charset="0"/>
                <a:cs typeface="Times New Roman" panose="02020603050405020304" pitchFamily="18" charset="0"/>
              </a:rPr>
              <a:t>(Boysen, 2021</a:t>
            </a:r>
            <a:r>
              <a:rPr lang="en-US" dirty="0" smtClean="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1970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tx1"/>
                </a:solidFill>
                <a:latin typeface="Times New Roman" panose="02020603050405020304" pitchFamily="18" charset="0"/>
                <a:cs typeface="Times New Roman" panose="02020603050405020304" pitchFamily="18" charset="0"/>
              </a:rPr>
              <a:t>Personal Criteria Analysis</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a:bodyPr>
          <a:lstStyle/>
          <a:p>
            <a:pPr>
              <a:lnSpc>
                <a:spcPct val="150000"/>
              </a:lnSpc>
            </a:pPr>
            <a:r>
              <a:rPr lang="en-US" dirty="0" smtClean="0">
                <a:latin typeface="Times New Roman" panose="02020603050405020304" pitchFamily="18" charset="0"/>
                <a:cs typeface="Times New Roman" panose="02020603050405020304" pitchFamily="18" charset="0"/>
              </a:rPr>
              <a:t>Based on our on our personal criteria analysis</a:t>
            </a:r>
            <a:r>
              <a:rPr lang="en-US" dirty="0" smtClean="0">
                <a:latin typeface="Times New Roman" panose="02020603050405020304" pitchFamily="18" charset="0"/>
                <a:cs typeface="Times New Roman" panose="02020603050405020304" pitchFamily="18" charset="0"/>
              </a:rPr>
              <a:t>, we realized that, The </a:t>
            </a:r>
            <a:r>
              <a:rPr lang="en-US" dirty="0">
                <a:latin typeface="Times New Roman" panose="02020603050405020304" pitchFamily="18" charset="0"/>
                <a:cs typeface="Times New Roman" panose="02020603050405020304" pitchFamily="18" charset="0"/>
              </a:rPr>
              <a:t>establishment of </a:t>
            </a:r>
            <a:r>
              <a:rPr lang="en-US" dirty="0" smtClean="0">
                <a:latin typeface="Times New Roman" panose="02020603050405020304" pitchFamily="18" charset="0"/>
                <a:cs typeface="Times New Roman" panose="02020603050405020304" pitchFamily="18" charset="0"/>
              </a:rPr>
              <a:t>both CIBC and SCOTIA BANKS </a:t>
            </a:r>
            <a:r>
              <a:rPr lang="en-US" dirty="0">
                <a:latin typeface="Times New Roman" panose="02020603050405020304" pitchFamily="18" charset="0"/>
                <a:cs typeface="Times New Roman" panose="02020603050405020304" pitchFamily="18" charset="0"/>
              </a:rPr>
              <a:t>goals is the first step in analyzing its business strategy.</a:t>
            </a:r>
          </a:p>
          <a:p>
            <a:pPr>
              <a:lnSpc>
                <a:spcPct val="150000"/>
              </a:lnSpc>
            </a:pPr>
            <a:r>
              <a:rPr lang="en-US" dirty="0" smtClean="0">
                <a:latin typeface="Times New Roman" panose="02020603050405020304" pitchFamily="18" charset="0"/>
                <a:cs typeface="Times New Roman" panose="02020603050405020304" pitchFamily="18" charset="0"/>
              </a:rPr>
              <a:t>It is clear to us that, these </a:t>
            </a:r>
            <a:r>
              <a:rPr lang="en-US" dirty="0">
                <a:latin typeface="Times New Roman" panose="02020603050405020304" pitchFamily="18" charset="0"/>
                <a:cs typeface="Times New Roman" panose="02020603050405020304" pitchFamily="18" charset="0"/>
              </a:rPr>
              <a:t>objectives should guide the institution's overarching plan and meet the company's big success determinants. </a:t>
            </a:r>
            <a:endParaRPr lang="en-US" dirty="0" smtClean="0">
              <a:latin typeface="Times New Roman" panose="02020603050405020304" pitchFamily="18" charset="0"/>
              <a:cs typeface="Times New Roman" panose="02020603050405020304" pitchFamily="18" charset="0"/>
            </a:endParaRPr>
          </a:p>
          <a:p>
            <a:pPr>
              <a:lnSpc>
                <a:spcPct val="150000"/>
              </a:lnSpc>
            </a:pPr>
            <a:r>
              <a:rPr lang="en-US" dirty="0">
                <a:latin typeface="Times New Roman" panose="02020603050405020304" pitchFamily="18" charset="0"/>
                <a:cs typeface="Times New Roman" panose="02020603050405020304" pitchFamily="18" charset="0"/>
              </a:rPr>
              <a:t>Goals that outline the firm's customer base or growth to be reached, and also some key financial measures for which the success of the company can be judged, are common strategic goals.</a:t>
            </a:r>
          </a:p>
          <a:p>
            <a:pPr>
              <a:lnSpc>
                <a:spcPct val="150000"/>
              </a:lnSpc>
            </a:pPr>
            <a:r>
              <a:rPr lang="en-US" dirty="0">
                <a:latin typeface="Times New Roman" panose="02020603050405020304" pitchFamily="18" charset="0"/>
                <a:cs typeface="Times New Roman" panose="02020603050405020304" pitchFamily="18" charset="0"/>
              </a:rPr>
              <a:t>A vision and/or strategic plan for the business are typically included in stated objectives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528080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1754</TotalTime>
  <Words>1685</Words>
  <Application>Microsoft Office PowerPoint</Application>
  <PresentationFormat>Widescreen</PresentationFormat>
  <Paragraphs>89</Paragraphs>
  <Slides>12</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Times New Roman</vt:lpstr>
      <vt:lpstr>Trebuchet MS</vt:lpstr>
      <vt:lpstr>Wingdings 3</vt:lpstr>
      <vt:lpstr>Facet</vt:lpstr>
      <vt:lpstr>PowerPoint Presentation</vt:lpstr>
      <vt:lpstr>Introduction</vt:lpstr>
      <vt:lpstr>Purpose of the Research </vt:lpstr>
      <vt:lpstr>Review of Literature </vt:lpstr>
      <vt:lpstr>            Organizational Finance Theory</vt:lpstr>
      <vt:lpstr>The Mainstream Environmental Perspective </vt:lpstr>
      <vt:lpstr>PowerPoint Presentation</vt:lpstr>
      <vt:lpstr>         The Connection perspective</vt:lpstr>
      <vt:lpstr>Personal Criteria Analysis</vt:lpstr>
      <vt:lpstr>Key Findings and Final Recommendations </vt:lpstr>
      <vt:lpstr>     Conclusion</vt:lpstr>
      <vt:lpstr>               References</vt:lpstr>
    </vt:vector>
  </TitlesOfParts>
  <Company>The Government of Kenya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 Government of Kenya</dc:creator>
  <cp:lastModifiedBy>muhoni</cp:lastModifiedBy>
  <cp:revision>114</cp:revision>
  <dcterms:created xsi:type="dcterms:W3CDTF">2019-05-27T18:33:59Z</dcterms:created>
  <dcterms:modified xsi:type="dcterms:W3CDTF">2021-08-22T19:48:31Z</dcterms:modified>
</cp:coreProperties>
</file>